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5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4.jpg" ContentType="image/jpg"/>
  <Override PartName="/ppt/media/image45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60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8.jpg" ContentType="image/jpg"/>
  <Override PartName="/ppt/media/image8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339" r:id="rId4"/>
    <p:sldId id="341" r:id="rId5"/>
    <p:sldId id="259" r:id="rId6"/>
    <p:sldId id="342" r:id="rId7"/>
    <p:sldId id="260" r:id="rId8"/>
    <p:sldId id="282" r:id="rId9"/>
    <p:sldId id="281" r:id="rId10"/>
    <p:sldId id="261" r:id="rId11"/>
    <p:sldId id="262" r:id="rId12"/>
    <p:sldId id="263" r:id="rId13"/>
    <p:sldId id="264" r:id="rId14"/>
    <p:sldId id="330" r:id="rId15"/>
    <p:sldId id="343" r:id="rId16"/>
    <p:sldId id="283" r:id="rId17"/>
    <p:sldId id="332" r:id="rId18"/>
    <p:sldId id="287" r:id="rId19"/>
    <p:sldId id="333" r:id="rId20"/>
    <p:sldId id="265" r:id="rId21"/>
    <p:sldId id="270" r:id="rId22"/>
    <p:sldId id="289" r:id="rId23"/>
    <p:sldId id="290" r:id="rId24"/>
    <p:sldId id="291" r:id="rId25"/>
    <p:sldId id="292" r:id="rId26"/>
    <p:sldId id="293" r:id="rId27"/>
    <p:sldId id="294" r:id="rId28"/>
    <p:sldId id="331" r:id="rId29"/>
    <p:sldId id="325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7" r:id="rId39"/>
    <p:sldId id="334" r:id="rId40"/>
    <p:sldId id="313" r:id="rId41"/>
    <p:sldId id="314" r:id="rId42"/>
    <p:sldId id="310" r:id="rId43"/>
    <p:sldId id="311" r:id="rId44"/>
    <p:sldId id="312" r:id="rId45"/>
    <p:sldId id="315" r:id="rId46"/>
    <p:sldId id="316" r:id="rId47"/>
    <p:sldId id="319" r:id="rId48"/>
    <p:sldId id="328" r:id="rId49"/>
    <p:sldId id="329" r:id="rId50"/>
    <p:sldId id="320" r:id="rId51"/>
    <p:sldId id="321" r:id="rId52"/>
    <p:sldId id="322" r:id="rId53"/>
    <p:sldId id="323" r:id="rId54"/>
    <p:sldId id="318" r:id="rId55"/>
    <p:sldId id="305" r:id="rId56"/>
    <p:sldId id="271" r:id="rId57"/>
    <p:sldId id="272" r:id="rId58"/>
    <p:sldId id="273" r:id="rId59"/>
    <p:sldId id="274" r:id="rId60"/>
    <p:sldId id="275" r:id="rId61"/>
    <p:sldId id="335" r:id="rId62"/>
    <p:sldId id="327" r:id="rId63"/>
    <p:sldId id="337" r:id="rId64"/>
    <p:sldId id="276" r:id="rId65"/>
    <p:sldId id="277" r:id="rId66"/>
    <p:sldId id="278" r:id="rId6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769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7149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2155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697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614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337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29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307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1714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592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775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F82ED-0D18-4E19-B744-968E555ED041}" type="datetimeFigureOut">
              <a:rPr lang="fa-IR" smtClean="0"/>
              <a:t>05/03/1443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8772E-B89D-48EB-8097-D69CE86747A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560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anorthoped.ir/fa/news/1556" TargetMode="External"/><Relationship Id="rId2" Type="http://schemas.openxmlformats.org/officeDocument/2006/relationships/hyperlink" Target="http://www.iranorthoped.ir/fa/news/19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آناتومی سطحی</a:t>
            </a:r>
            <a:br>
              <a:rPr lang="fa-IR" dirty="0" smtClean="0"/>
            </a:br>
            <a:r>
              <a:rPr lang="en-US" dirty="0" smtClean="0"/>
              <a:t>Surface Anatomy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fa-IR" dirty="0" smtClean="0"/>
              <a:t>محسن ساجدی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13187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969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روند تکامل انحناهای ستون فقرات</a:t>
            </a:r>
            <a:br>
              <a:rPr lang="fa-IR" dirty="0" smtClean="0"/>
            </a:br>
            <a:r>
              <a:rPr lang="fa-IR" dirty="0" smtClean="0"/>
              <a:t>از جنینی تا بلوغ</a:t>
            </a:r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852936"/>
            <a:ext cx="8657380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01\Downloads\baby verteb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3279"/>
            <a:ext cx="201967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01\Downloads\bab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08720"/>
            <a:ext cx="3040757" cy="18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70" y="5747"/>
            <a:ext cx="2427568" cy="205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13" y="202487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0" y="2090689"/>
            <a:ext cx="22669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6" y="5747"/>
            <a:ext cx="2275756" cy="205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57" y="5747"/>
            <a:ext cx="3147367" cy="515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109989"/>
            <a:ext cx="5061544" cy="276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6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792088"/>
          </a:xfrm>
        </p:spPr>
        <p:txBody>
          <a:bodyPr>
            <a:noAutofit/>
          </a:bodyPr>
          <a:lstStyle/>
          <a:p>
            <a:pPr algn="ctr"/>
            <a:r>
              <a:rPr lang="fa-IR" sz="2400" dirty="0" smtClean="0"/>
              <a:t>قفسه سینه</a:t>
            </a:r>
            <a:br>
              <a:rPr lang="fa-IR" sz="2400" dirty="0" smtClean="0"/>
            </a:br>
            <a:r>
              <a:rPr lang="en-US" sz="2400" dirty="0" smtClean="0"/>
              <a:t>RIB CAGE</a:t>
            </a:r>
            <a:endParaRPr lang="fa-I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8568952" cy="6021288"/>
          </a:xfrm>
        </p:spPr>
        <p:txBody>
          <a:bodyPr>
            <a:normAutofit/>
          </a:bodyPr>
          <a:lstStyle/>
          <a:p>
            <a:pPr algn="just"/>
            <a:endParaRPr lang="fa-IR" sz="2000" dirty="0" smtClean="0"/>
          </a:p>
          <a:p>
            <a:pPr algn="just"/>
            <a:r>
              <a:rPr lang="fa-IR" sz="2000" dirty="0" smtClean="0"/>
              <a:t>دنده‌ها </a:t>
            </a:r>
            <a:r>
              <a:rPr lang="fa-IR" sz="2000" dirty="0"/>
              <a:t>و جناغ </a:t>
            </a:r>
            <a:r>
              <a:rPr lang="fa-IR" sz="2000" dirty="0" smtClean="0"/>
              <a:t>دارای </a:t>
            </a:r>
            <a:r>
              <a:rPr lang="fa-IR" sz="2000" b="1" dirty="0" smtClean="0">
                <a:solidFill>
                  <a:srgbClr val="FF0000"/>
                </a:solidFill>
              </a:rPr>
              <a:t>25</a:t>
            </a:r>
            <a:r>
              <a:rPr lang="fa-IR" sz="2000" dirty="0" smtClean="0"/>
              <a:t> قطعه استخوان می باشند .</a:t>
            </a:r>
          </a:p>
          <a:p>
            <a:pPr algn="just"/>
            <a:r>
              <a:rPr lang="fa-IR" sz="2000" dirty="0"/>
              <a:t>تعداد 12 جفت دنده </a:t>
            </a:r>
            <a:r>
              <a:rPr lang="fa-IR" sz="2000" dirty="0" smtClean="0"/>
              <a:t>که از پشت به مهره ها و از جلو به استرنوم متصل می باشند.</a:t>
            </a:r>
          </a:p>
          <a:p>
            <a:pPr algn="just"/>
            <a:r>
              <a:rPr lang="fa-IR" sz="2000" dirty="0" smtClean="0"/>
              <a:t>7 جفت دنده اول مستقیم با استرنوم مفصل می شوند .( </a:t>
            </a:r>
            <a:r>
              <a:rPr lang="en-US" sz="2000" dirty="0" smtClean="0"/>
              <a:t>True ribs</a:t>
            </a:r>
            <a:r>
              <a:rPr lang="fa-IR" sz="2000" dirty="0" smtClean="0"/>
              <a:t> )</a:t>
            </a:r>
          </a:p>
          <a:p>
            <a:pPr algn="just"/>
            <a:r>
              <a:rPr lang="fa-IR" sz="2000" dirty="0" smtClean="0"/>
              <a:t> </a:t>
            </a:r>
            <a:r>
              <a:rPr lang="fa-IR" sz="2000" dirty="0"/>
              <a:t>سه زوج دنده بعدی یعنی شماره‌های 8 , </a:t>
            </a:r>
            <a:r>
              <a:rPr lang="fa-IR" sz="2000" dirty="0" smtClean="0"/>
              <a:t>9, 10 </a:t>
            </a:r>
            <a:r>
              <a:rPr lang="fa-IR" sz="2000" dirty="0"/>
              <a:t>با کمک غضروف به </a:t>
            </a:r>
            <a:r>
              <a:rPr lang="fa-IR" sz="2000" dirty="0" smtClean="0"/>
              <a:t>دنده بالاتر متصل شده و </a:t>
            </a:r>
            <a:r>
              <a:rPr lang="fa-IR" sz="2000" dirty="0"/>
              <a:t>لبه دنده‌ای </a:t>
            </a:r>
            <a:r>
              <a:rPr lang="fa-IR" sz="2000" dirty="0" smtClean="0"/>
              <a:t>(</a:t>
            </a:r>
            <a:r>
              <a:rPr lang="en-US" sz="2000" dirty="0"/>
              <a:t>Costal </a:t>
            </a:r>
            <a:r>
              <a:rPr lang="en-US" sz="2000" dirty="0" smtClean="0"/>
              <a:t>margin</a:t>
            </a:r>
            <a:r>
              <a:rPr lang="fa-IR" sz="2000" dirty="0" smtClean="0"/>
              <a:t> ) را </a:t>
            </a:r>
            <a:r>
              <a:rPr lang="fa-IR" sz="2000" dirty="0"/>
              <a:t>تشکیل </a:t>
            </a:r>
            <a:r>
              <a:rPr lang="fa-IR" sz="2000" dirty="0" smtClean="0"/>
              <a:t>می دهند و </a:t>
            </a:r>
            <a:r>
              <a:rPr lang="fa-IR" sz="2000" dirty="0"/>
              <a:t>دنده‌های کاذب </a:t>
            </a:r>
            <a:r>
              <a:rPr lang="fa-IR" sz="2000" dirty="0" smtClean="0"/>
              <a:t>نام دارند ( </a:t>
            </a:r>
            <a:r>
              <a:rPr lang="en-US" sz="2000" dirty="0" smtClean="0"/>
              <a:t>False ribs</a:t>
            </a:r>
            <a:r>
              <a:rPr lang="fa-IR" sz="2000" dirty="0" smtClean="0"/>
              <a:t> )</a:t>
            </a:r>
            <a:endParaRPr lang="fa-IR" sz="2000" dirty="0"/>
          </a:p>
          <a:p>
            <a:pPr algn="just"/>
            <a:r>
              <a:rPr lang="fa-IR" sz="2000" dirty="0" smtClean="0"/>
              <a:t>دو زوج دنده 11 و 12 هیچ اتصالی با استرنوم </a:t>
            </a:r>
          </a:p>
          <a:p>
            <a:pPr marL="0" indent="0" algn="just">
              <a:buNone/>
            </a:pPr>
            <a:r>
              <a:rPr lang="fa-IR" sz="2000" dirty="0" smtClean="0"/>
              <a:t>نداشته و دنده های شناور نامیده می شوند</a:t>
            </a:r>
          </a:p>
          <a:p>
            <a:pPr marL="0" indent="0" algn="just">
              <a:buNone/>
            </a:pPr>
            <a:r>
              <a:rPr lang="fa-IR" sz="2000" dirty="0" smtClean="0"/>
              <a:t>( </a:t>
            </a:r>
            <a:r>
              <a:rPr lang="en-US" sz="2000" dirty="0" smtClean="0"/>
              <a:t>Floating ribs</a:t>
            </a:r>
            <a:r>
              <a:rPr lang="fa-IR" sz="2000" dirty="0" smtClean="0"/>
              <a:t> )</a:t>
            </a:r>
          </a:p>
          <a:p>
            <a:pPr marL="0" indent="0" algn="just">
              <a:buNone/>
            </a:pPr>
            <a:r>
              <a:rPr lang="fa-IR" sz="2000" dirty="0" smtClean="0"/>
              <a:t>- 11 فضای بین دنده ای در پشت و جلو </a:t>
            </a:r>
          </a:p>
          <a:p>
            <a:pPr marL="0" indent="0" algn="just">
              <a:buNone/>
            </a:pPr>
            <a:r>
              <a:rPr lang="fa-IR" sz="2000" dirty="0" smtClean="0"/>
              <a:t>موجود می باشد .</a:t>
            </a:r>
          </a:p>
          <a:p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40968"/>
            <a:ext cx="432048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5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9694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استخوان بندی ضمیمه ای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692696"/>
            <a:ext cx="8496944" cy="6165304"/>
          </a:xfrm>
        </p:spPr>
        <p:txBody>
          <a:bodyPr/>
          <a:lstStyle/>
          <a:p>
            <a:pPr algn="just"/>
            <a:r>
              <a:rPr lang="fa-IR" dirty="0" smtClean="0"/>
              <a:t>استخوان بندی ضمیمه ای شامل استخوانهای اندامهای فوقانی  </a:t>
            </a:r>
            <a:r>
              <a:rPr lang="en-US" dirty="0" smtClean="0"/>
              <a:t> </a:t>
            </a:r>
            <a:r>
              <a:rPr lang="en-US" dirty="0"/>
              <a:t>Upper </a:t>
            </a:r>
            <a:r>
              <a:rPr lang="en-US" dirty="0" smtClean="0"/>
              <a:t>limb</a:t>
            </a:r>
            <a:r>
              <a:rPr lang="fa-IR" dirty="0" smtClean="0"/>
              <a:t>    ( دست شامل 32 قطعه ) وتحتانی </a:t>
            </a:r>
            <a:r>
              <a:rPr lang="en-US" dirty="0" smtClean="0"/>
              <a:t>lower limb</a:t>
            </a:r>
            <a:r>
              <a:rPr lang="fa-IR" dirty="0" smtClean="0"/>
              <a:t>(پا شامل 31  قطعه ) می شود که در کل این استخوانها 126 قطعه استخوان ضمیمه ای را تشکیل می دهند .</a:t>
            </a:r>
            <a:endParaRPr lang="fa-I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068960"/>
            <a:ext cx="414046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36004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2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مفصل شانه </a:t>
            </a: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820194"/>
            <a:ext cx="37147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014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133446" cy="415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82237"/>
            <a:ext cx="412750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76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9694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اندام تحتانی</a:t>
            </a:r>
            <a:br>
              <a:rPr lang="fa-IR" dirty="0" smtClean="0"/>
            </a:br>
            <a:r>
              <a:rPr lang="en-US" dirty="0" smtClean="0"/>
              <a:t>lower limb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24744"/>
            <a:ext cx="8568952" cy="5616624"/>
          </a:xfrm>
        </p:spPr>
        <p:txBody>
          <a:bodyPr>
            <a:normAutofit/>
          </a:bodyPr>
          <a:lstStyle/>
          <a:p>
            <a:endParaRPr lang="fa-IR" sz="2000" dirty="0" smtClean="0"/>
          </a:p>
          <a:p>
            <a:r>
              <a:rPr lang="fa-IR" sz="2000" dirty="0" smtClean="0"/>
              <a:t>از 62 استخوان (در هر پا 31 استخوان ) به شرح زیر می باشد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/>
              <a:t>1) لگن خاصره ( </a:t>
            </a:r>
            <a:r>
              <a:rPr lang="en-US" sz="2000" dirty="0" smtClean="0"/>
              <a:t>hip</a:t>
            </a:r>
            <a:r>
              <a:rPr lang="fa-IR" sz="2000" dirty="0" smtClean="0"/>
              <a:t> )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/>
              <a:t>2) بخش فوقانی پا (استخوانهای ران و کشکک </a:t>
            </a:r>
            <a:r>
              <a:rPr lang="en-US" sz="2000" dirty="0" smtClean="0"/>
              <a:t>upper leg </a:t>
            </a:r>
            <a:r>
              <a:rPr lang="fa-IR" sz="2000" dirty="0" smtClean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/>
              <a:t>3) بخش تحتانی پا درشت نی و نازک نی (</a:t>
            </a:r>
            <a:r>
              <a:rPr lang="en-US" sz="2000" dirty="0" smtClean="0"/>
              <a:t>lower leg</a:t>
            </a:r>
            <a:r>
              <a:rPr lang="fa-IR" sz="2000" dirty="0" smtClean="0"/>
              <a:t>)  </a:t>
            </a:r>
            <a:endParaRPr lang="fa-IR" sz="2000" dirty="0"/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/>
              <a:t>4) ناحیه پا (</a:t>
            </a:r>
            <a:r>
              <a:rPr lang="en-US" sz="2000" dirty="0" smtClean="0"/>
              <a:t>foot</a:t>
            </a:r>
            <a:r>
              <a:rPr lang="fa-IR" sz="2000" dirty="0" smtClean="0"/>
              <a:t>){ 7 استخوان در مچ پا ( </a:t>
            </a:r>
            <a:r>
              <a:rPr lang="en-US" sz="2000" dirty="0" smtClean="0"/>
              <a:t>tarsals</a:t>
            </a:r>
            <a:r>
              <a:rPr lang="fa-IR" sz="2000" dirty="0" smtClean="0"/>
              <a:t> ) ،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/>
              <a:t>     5 استخوان در کف پا(</a:t>
            </a:r>
            <a:r>
              <a:rPr lang="en-US" sz="2000" dirty="0" smtClean="0"/>
              <a:t>metatarsals</a:t>
            </a:r>
            <a:r>
              <a:rPr lang="fa-IR" sz="2000" dirty="0" smtClean="0"/>
              <a:t>) ،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000" dirty="0" smtClean="0"/>
              <a:t>    14 قطعه استخوان  در بند انگشتان (</a:t>
            </a:r>
            <a:r>
              <a:rPr lang="en-US" sz="2000" dirty="0" smtClean="0"/>
              <a:t>phalanges</a:t>
            </a:r>
            <a:r>
              <a:rPr lang="fa-IR" sz="2000" dirty="0" smtClean="0"/>
              <a:t>) }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3312368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7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68952" cy="1124744"/>
          </a:xfrm>
        </p:spPr>
        <p:txBody>
          <a:bodyPr>
            <a:noAutofit/>
          </a:bodyPr>
          <a:lstStyle/>
          <a:p>
            <a:pPr algn="ctr"/>
            <a:r>
              <a:rPr lang="fa-IR" sz="3200" dirty="0" smtClean="0">
                <a:solidFill>
                  <a:srgbClr val="92D050"/>
                </a:solidFill>
              </a:rPr>
              <a:t>لگن خاصره </a:t>
            </a:r>
            <a:br>
              <a:rPr lang="fa-IR" sz="3200" dirty="0" smtClean="0">
                <a:solidFill>
                  <a:srgbClr val="92D050"/>
                </a:solidFill>
              </a:rPr>
            </a:br>
            <a:r>
              <a:rPr lang="en-US" sz="3200" dirty="0" smtClean="0">
                <a:solidFill>
                  <a:srgbClr val="92D050"/>
                </a:solidFill>
              </a:rPr>
              <a:t>pelvis</a:t>
            </a:r>
            <a:endParaRPr lang="fa-IR" sz="32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1124744"/>
            <a:ext cx="8640960" cy="5733256"/>
          </a:xfrm>
        </p:spPr>
        <p:txBody>
          <a:bodyPr/>
          <a:lstStyle/>
          <a:p>
            <a:pPr algn="justLow"/>
            <a:r>
              <a:rPr lang="en-US" sz="2000" dirty="0"/>
              <a:t> </a:t>
            </a:r>
            <a:r>
              <a:rPr lang="en-US" sz="2000" dirty="0" smtClean="0"/>
              <a:t>Pelvic </a:t>
            </a:r>
            <a:r>
              <a:rPr lang="fa-IR" sz="2000" dirty="0"/>
              <a:t>یا لگن یک ساختمان حلقوی شکل است که در پایین تنه قرار گرفته و ارتباط اندامهای تحتانی را با تنه برقرار میکند. لگن از بالا به </a:t>
            </a:r>
            <a:r>
              <a:rPr lang="fa-IR" sz="2000" dirty="0">
                <a:hlinkClick r:id="rId2"/>
              </a:rPr>
              <a:t>ستون فقرات</a:t>
            </a:r>
            <a:r>
              <a:rPr lang="fa-IR" sz="2000" dirty="0"/>
              <a:t> و در پایین به </a:t>
            </a:r>
            <a:r>
              <a:rPr lang="fa-IR" sz="2000" dirty="0">
                <a:hlinkClick r:id="rId3"/>
              </a:rPr>
              <a:t>استخوان های ران</a:t>
            </a:r>
            <a:r>
              <a:rPr lang="fa-IR" sz="2000" dirty="0"/>
              <a:t> مفصل میشود. </a:t>
            </a:r>
          </a:p>
          <a:p>
            <a:pPr algn="justLow"/>
            <a:r>
              <a:rPr lang="fa-IR" sz="2000" dirty="0" smtClean="0"/>
              <a:t>مجموع استخوانهای بی نام راست و چپ و استخوان خاجی ، </a:t>
            </a:r>
            <a:r>
              <a:rPr lang="fa-IR" sz="2000" b="1" dirty="0" smtClean="0">
                <a:solidFill>
                  <a:srgbClr val="FF0000"/>
                </a:solidFill>
              </a:rPr>
              <a:t>لگن خاصره (</a:t>
            </a:r>
            <a:r>
              <a:rPr lang="en-US" sz="2000" b="1" dirty="0" smtClean="0">
                <a:solidFill>
                  <a:srgbClr val="FF0000"/>
                </a:solidFill>
              </a:rPr>
              <a:t>pelvis</a:t>
            </a:r>
            <a:r>
              <a:rPr lang="fa-IR" sz="2000" b="1" dirty="0" smtClean="0">
                <a:solidFill>
                  <a:srgbClr val="FF0000"/>
                </a:solidFill>
              </a:rPr>
              <a:t> ) یا کمربند لگنی (</a:t>
            </a:r>
            <a:r>
              <a:rPr lang="en-US" sz="2000" b="1" dirty="0" smtClean="0">
                <a:solidFill>
                  <a:srgbClr val="FF0000"/>
                </a:solidFill>
              </a:rPr>
              <a:t>pelvis girdle</a:t>
            </a:r>
            <a:r>
              <a:rPr lang="fa-IR" sz="2000" b="1" dirty="0" smtClean="0">
                <a:solidFill>
                  <a:srgbClr val="FF0000"/>
                </a:solidFill>
              </a:rPr>
              <a:t> )</a:t>
            </a:r>
            <a:r>
              <a:rPr lang="fa-IR" sz="2000" dirty="0" smtClean="0"/>
              <a:t> را تشکیل می دهند .</a:t>
            </a:r>
          </a:p>
          <a:p>
            <a:r>
              <a:rPr lang="fa-IR" sz="2000" dirty="0" smtClean="0"/>
              <a:t>استخوانهای بی نام پاها را به استخوان بندی محوری متصل می کنند </a:t>
            </a:r>
            <a:r>
              <a:rPr lang="fa-IR" dirty="0" smtClean="0"/>
              <a:t>.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7199313" cy="359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3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908720"/>
          </a:xfrm>
        </p:spPr>
        <p:txBody>
          <a:bodyPr>
            <a:noAutofit/>
          </a:bodyPr>
          <a:lstStyle/>
          <a:p>
            <a:pPr algn="ctr"/>
            <a:r>
              <a:rPr lang="fa-IR" sz="2800" dirty="0" smtClean="0"/>
              <a:t>ناحیه تحتانی پا</a:t>
            </a:r>
            <a:br>
              <a:rPr lang="fa-IR" sz="2800" dirty="0" smtClean="0"/>
            </a:br>
            <a:r>
              <a:rPr lang="en-US" sz="2800" dirty="0" smtClean="0"/>
              <a:t>fibula / tibia</a:t>
            </a: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496944" cy="5760640"/>
          </a:xfrm>
        </p:spPr>
        <p:txBody>
          <a:bodyPr/>
          <a:lstStyle/>
          <a:p>
            <a:pPr algn="just"/>
            <a:r>
              <a:rPr lang="fa-IR" sz="2000" dirty="0" smtClean="0"/>
              <a:t>درشت نی  </a:t>
            </a:r>
            <a:r>
              <a:rPr lang="en-US" sz="2000" dirty="0" smtClean="0"/>
              <a:t>tibia</a:t>
            </a:r>
            <a:r>
              <a:rPr lang="fa-IR" sz="2000" dirty="0" smtClean="0"/>
              <a:t> :</a:t>
            </a:r>
            <a:endParaRPr lang="en-US" sz="2000" dirty="0"/>
          </a:p>
          <a:p>
            <a:pPr lvl="0" algn="just"/>
            <a:r>
              <a:rPr lang="fa-IR" sz="2000" dirty="0" smtClean="0"/>
              <a:t>در انتهای فوقانی </a:t>
            </a:r>
            <a:r>
              <a:rPr lang="fa-IR" sz="2000" dirty="0"/>
              <a:t>درشت نی </a:t>
            </a:r>
            <a:r>
              <a:rPr lang="fa-IR" sz="2000" dirty="0" smtClean="0"/>
              <a:t>دو </a:t>
            </a:r>
            <a:r>
              <a:rPr lang="fa-IR" sz="2000" dirty="0"/>
              <a:t>کندیل به هم جوش خورده </a:t>
            </a:r>
            <a:r>
              <a:rPr lang="fa-IR" sz="2000" dirty="0" smtClean="0"/>
              <a:t>با </a:t>
            </a:r>
            <a:r>
              <a:rPr lang="fa-IR" sz="2000" dirty="0"/>
              <a:t>کندیل های استخوان </a:t>
            </a:r>
            <a:r>
              <a:rPr lang="fa-IR" sz="2000" dirty="0" smtClean="0"/>
              <a:t>ران ، </a:t>
            </a:r>
            <a:r>
              <a:rPr lang="fa-IR" sz="2000" b="1" dirty="0" smtClean="0">
                <a:solidFill>
                  <a:srgbClr val="FF0000"/>
                </a:solidFill>
              </a:rPr>
              <a:t>مفصل درشت </a:t>
            </a:r>
            <a:r>
              <a:rPr lang="fa-IR" sz="2000" b="1" dirty="0">
                <a:solidFill>
                  <a:srgbClr val="FF0000"/>
                </a:solidFill>
              </a:rPr>
              <a:t>نی رانی یا مفصل </a:t>
            </a:r>
            <a:r>
              <a:rPr lang="fa-IR" sz="2000" b="1" dirty="0" smtClean="0">
                <a:solidFill>
                  <a:srgbClr val="FF0000"/>
                </a:solidFill>
              </a:rPr>
              <a:t>زانو</a:t>
            </a:r>
            <a:r>
              <a:rPr lang="fa-IR" sz="2000" dirty="0" smtClean="0"/>
              <a:t>( </a:t>
            </a:r>
            <a:r>
              <a:rPr lang="en-US" sz="2000" dirty="0" smtClean="0"/>
              <a:t>(</a:t>
            </a:r>
            <a:r>
              <a:rPr lang="en-US" sz="2000" dirty="0" err="1" smtClean="0"/>
              <a:t>tibio</a:t>
            </a:r>
            <a:r>
              <a:rPr lang="en-US" sz="2000" dirty="0" smtClean="0"/>
              <a:t> femoral   </a:t>
            </a:r>
            <a:r>
              <a:rPr lang="en-US" sz="2000" dirty="0"/>
              <a:t>joint</a:t>
            </a:r>
            <a:r>
              <a:rPr lang="fa-IR" sz="2000" dirty="0"/>
              <a:t> را تشکیل می دهند </a:t>
            </a:r>
            <a:r>
              <a:rPr lang="fa-IR" sz="2000" dirty="0" smtClean="0"/>
              <a:t>. ( </a:t>
            </a:r>
            <a:r>
              <a:rPr lang="en-US" sz="2000" dirty="0" smtClean="0"/>
              <a:t>knee joint</a:t>
            </a:r>
            <a:r>
              <a:rPr lang="fa-IR" sz="2000" dirty="0" smtClean="0"/>
              <a:t>)</a:t>
            </a:r>
            <a:endParaRPr lang="en-US" sz="2000" dirty="0"/>
          </a:p>
          <a:p>
            <a:pPr lvl="0" algn="just"/>
            <a:r>
              <a:rPr lang="fa-IR" sz="2000" dirty="0"/>
              <a:t>سطح قدامی داخلی استخوان درشت نی فقط به وسیله ی پوست پوشیده شده و به عنوان </a:t>
            </a:r>
            <a:r>
              <a:rPr lang="fa-IR" sz="2000" b="1" dirty="0">
                <a:solidFill>
                  <a:srgbClr val="FF0000"/>
                </a:solidFill>
              </a:rPr>
              <a:t>ساق پا </a:t>
            </a:r>
            <a:r>
              <a:rPr lang="fa-IR" sz="2000" dirty="0"/>
              <a:t>(</a:t>
            </a:r>
            <a:r>
              <a:rPr lang="en-US" sz="2000" dirty="0"/>
              <a:t>shin</a:t>
            </a:r>
            <a:r>
              <a:rPr lang="fa-IR" sz="2000" dirty="0"/>
              <a:t>) نامیده می شود. </a:t>
            </a:r>
            <a:endParaRPr lang="fa-IR" sz="2000" dirty="0" smtClean="0"/>
          </a:p>
          <a:p>
            <a:pPr lvl="0" algn="just"/>
            <a:endParaRPr lang="en-US" sz="2000" dirty="0"/>
          </a:p>
          <a:p>
            <a:endParaRPr lang="fa-I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64" y="3003376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32048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5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4320480" cy="287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721"/>
            <a:ext cx="6480720" cy="384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4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5935"/>
            <a:ext cx="51125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2636912"/>
            <a:ext cx="10081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FF0000"/>
                </a:solidFill>
              </a:rPr>
              <a:t>سطح افقی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404664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FF0000"/>
                </a:solidFill>
              </a:rPr>
              <a:t>سطح میانی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1412776"/>
            <a:ext cx="11521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FF0000"/>
                </a:solidFill>
              </a:rPr>
              <a:t>سطح تاجی</a:t>
            </a:r>
            <a:endParaRPr lang="fa-IR" b="1" dirty="0">
              <a:solidFill>
                <a:srgbClr val="FF0000"/>
              </a:solidFill>
            </a:endParaRPr>
          </a:p>
        </p:txBody>
      </p:sp>
      <p:sp>
        <p:nvSpPr>
          <p:cNvPr id="2" name="Quad Arrow Callout 1"/>
          <p:cNvSpPr/>
          <p:nvPr/>
        </p:nvSpPr>
        <p:spPr>
          <a:xfrm>
            <a:off x="5724128" y="123776"/>
            <a:ext cx="2808312" cy="2225104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b="1" dirty="0" smtClean="0"/>
              <a:t>سطوح حرکتی</a:t>
            </a:r>
            <a:endParaRPr lang="fa-IR" sz="2800" b="1" dirty="0"/>
          </a:p>
        </p:txBody>
      </p:sp>
    </p:spTree>
    <p:extLst>
      <p:ext uri="{BB962C8B-B14F-4D97-AF65-F5344CB8AC3E}">
        <p14:creationId xmlns:p14="http://schemas.microsoft.com/office/powerpoint/2010/main" val="26919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68952" cy="1124744"/>
          </a:xfrm>
        </p:spPr>
        <p:txBody>
          <a:bodyPr>
            <a:noAutofit/>
          </a:bodyPr>
          <a:lstStyle/>
          <a:p>
            <a:pPr algn="ctr"/>
            <a:r>
              <a:rPr lang="fa-IR" sz="3200" dirty="0" smtClean="0">
                <a:solidFill>
                  <a:srgbClr val="FF0000"/>
                </a:solidFill>
              </a:rPr>
              <a:t>کمربند شانه</a:t>
            </a:r>
            <a:br>
              <a:rPr lang="fa-IR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shoulder girdle</a:t>
            </a:r>
            <a:endParaRPr lang="fa-IR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1196752"/>
            <a:ext cx="8568952" cy="5544616"/>
          </a:xfrm>
        </p:spPr>
        <p:txBody>
          <a:bodyPr/>
          <a:lstStyle/>
          <a:p>
            <a:r>
              <a:rPr lang="fa-IR" dirty="0" smtClean="0"/>
              <a:t>مجموع استخوانهای کتف (</a:t>
            </a:r>
            <a:r>
              <a:rPr lang="en-US" dirty="0" smtClean="0"/>
              <a:t>scapula</a:t>
            </a:r>
            <a:r>
              <a:rPr lang="fa-IR" dirty="0" smtClean="0"/>
              <a:t> ) و ترقوه ( </a:t>
            </a:r>
            <a:r>
              <a:rPr lang="en-US" dirty="0" smtClean="0"/>
              <a:t>clavicle</a:t>
            </a:r>
            <a:r>
              <a:rPr lang="fa-IR" dirty="0" smtClean="0"/>
              <a:t> ) راست و چپ همراه با دسته جناغ تشکیل کمربند شانه ای را می دهند .</a:t>
            </a:r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540060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0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FF0000"/>
                </a:solidFill>
              </a:rPr>
              <a:t>عضلات راست کننده ستون فقرات</a:t>
            </a:r>
            <a:endParaRPr lang="fa-IR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323283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922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5505" y="43136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“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9603" y="252813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”</a:t>
            </a:r>
            <a:endParaRPr sz="8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8892480" cy="6858000"/>
            <a:chOff x="0" y="0"/>
            <a:chExt cx="10392410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5580887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80887" y="2388107"/>
              <a:ext cx="4811268" cy="31272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4625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5486400" y="0"/>
              <a:ext cx="67056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5603747" cy="6857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534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" y="1"/>
            <a:ext cx="3827906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-27383"/>
            <a:ext cx="7772400" cy="1080120"/>
          </a:xfrm>
        </p:spPr>
        <p:txBody>
          <a:bodyPr>
            <a:normAutofit/>
          </a:bodyPr>
          <a:lstStyle/>
          <a:p>
            <a:r>
              <a:rPr lang="fa-IR" sz="3200" b="1" dirty="0" smtClean="0">
                <a:solidFill>
                  <a:srgbClr val="FF0000"/>
                </a:solidFill>
              </a:rPr>
              <a:t>عضلات نردبانی</a:t>
            </a:r>
            <a:endParaRPr lang="fa-IR" sz="32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827906" y="980728"/>
            <a:ext cx="5301015" cy="5472608"/>
          </a:xfrm>
        </p:spPr>
        <p:txBody>
          <a:bodyPr>
            <a:normAutofit lnSpcReduction="10000"/>
          </a:bodyPr>
          <a:lstStyle/>
          <a:p>
            <a:pPr algn="r"/>
            <a:r>
              <a:rPr lang="fa-IR" sz="2400" dirty="0" smtClean="0">
                <a:solidFill>
                  <a:srgbClr val="00B050"/>
                </a:solidFill>
              </a:rPr>
              <a:t>نردبانی قدامی </a:t>
            </a:r>
          </a:p>
          <a:p>
            <a:pPr algn="r"/>
            <a:r>
              <a:rPr lang="fa-IR" sz="2400" dirty="0" smtClean="0">
                <a:solidFill>
                  <a:schemeClr val="tx1"/>
                </a:solidFill>
              </a:rPr>
              <a:t>سر ثابت : برجستگی قدامی زوائد عرضی مهره های 3 تا 6 گردنی</a:t>
            </a:r>
          </a:p>
          <a:p>
            <a:pPr algn="r"/>
            <a:r>
              <a:rPr lang="fa-IR" sz="2400" dirty="0" smtClean="0">
                <a:solidFill>
                  <a:schemeClr val="tx1"/>
                </a:solidFill>
              </a:rPr>
              <a:t>سر متحرک : دنده اول</a:t>
            </a:r>
          </a:p>
          <a:p>
            <a:pPr algn="r"/>
            <a:r>
              <a:rPr lang="fa-IR" sz="2400" dirty="0" smtClean="0">
                <a:solidFill>
                  <a:srgbClr val="00B0F0"/>
                </a:solidFill>
              </a:rPr>
              <a:t>نردبانی میانی</a:t>
            </a:r>
          </a:p>
          <a:p>
            <a:pPr algn="r"/>
            <a:r>
              <a:rPr lang="fa-IR" sz="2400" dirty="0" smtClean="0">
                <a:solidFill>
                  <a:schemeClr val="tx1"/>
                </a:solidFill>
              </a:rPr>
              <a:t>سرثابت : </a:t>
            </a:r>
            <a:r>
              <a:rPr lang="fa-IR" sz="2400" dirty="0">
                <a:solidFill>
                  <a:schemeClr val="tx1"/>
                </a:solidFill>
              </a:rPr>
              <a:t>برجستگی </a:t>
            </a:r>
            <a:r>
              <a:rPr lang="fa-IR" sz="2400" dirty="0" smtClean="0">
                <a:solidFill>
                  <a:schemeClr val="tx1"/>
                </a:solidFill>
              </a:rPr>
              <a:t>خلفی </a:t>
            </a:r>
            <a:r>
              <a:rPr lang="fa-IR" sz="2400" dirty="0">
                <a:solidFill>
                  <a:schemeClr val="tx1"/>
                </a:solidFill>
              </a:rPr>
              <a:t>زوائد عرضی مهره های </a:t>
            </a:r>
            <a:r>
              <a:rPr lang="fa-IR" sz="2400" dirty="0" smtClean="0">
                <a:solidFill>
                  <a:schemeClr val="tx1"/>
                </a:solidFill>
              </a:rPr>
              <a:t>2 </a:t>
            </a:r>
            <a:r>
              <a:rPr lang="fa-IR" sz="2400" dirty="0">
                <a:solidFill>
                  <a:schemeClr val="tx1"/>
                </a:solidFill>
              </a:rPr>
              <a:t>تا </a:t>
            </a:r>
            <a:r>
              <a:rPr lang="fa-IR" sz="2400" dirty="0" smtClean="0">
                <a:solidFill>
                  <a:schemeClr val="tx1"/>
                </a:solidFill>
              </a:rPr>
              <a:t>7 گردنی</a:t>
            </a:r>
          </a:p>
          <a:p>
            <a:pPr algn="r"/>
            <a:r>
              <a:rPr lang="fa-IR" sz="2400" dirty="0" smtClean="0">
                <a:solidFill>
                  <a:schemeClr val="tx1"/>
                </a:solidFill>
              </a:rPr>
              <a:t>سر متحرک : دنده اول</a:t>
            </a:r>
          </a:p>
          <a:p>
            <a:pPr algn="r"/>
            <a:r>
              <a:rPr lang="fa-IR" sz="2400" dirty="0" smtClean="0">
                <a:solidFill>
                  <a:srgbClr val="0070C0"/>
                </a:solidFill>
              </a:rPr>
              <a:t>نردبانی خلفی </a:t>
            </a:r>
          </a:p>
          <a:p>
            <a:pPr algn="r"/>
            <a:r>
              <a:rPr lang="fa-IR" sz="2400" dirty="0" smtClean="0">
                <a:solidFill>
                  <a:schemeClr val="tx1"/>
                </a:solidFill>
              </a:rPr>
              <a:t>سرثابت :برجستگی </a:t>
            </a:r>
            <a:r>
              <a:rPr lang="fa-IR" sz="2400" dirty="0">
                <a:solidFill>
                  <a:schemeClr val="tx1"/>
                </a:solidFill>
              </a:rPr>
              <a:t>خلفی زوائد عرضی مهره های </a:t>
            </a:r>
            <a:r>
              <a:rPr lang="fa-IR" sz="2400" dirty="0" smtClean="0">
                <a:solidFill>
                  <a:schemeClr val="tx1"/>
                </a:solidFill>
              </a:rPr>
              <a:t>5 </a:t>
            </a:r>
            <a:r>
              <a:rPr lang="fa-IR" sz="2400" dirty="0">
                <a:solidFill>
                  <a:schemeClr val="tx1"/>
                </a:solidFill>
              </a:rPr>
              <a:t>تا 7 </a:t>
            </a:r>
            <a:r>
              <a:rPr lang="fa-IR" sz="2400" dirty="0" smtClean="0">
                <a:solidFill>
                  <a:schemeClr val="tx1"/>
                </a:solidFill>
              </a:rPr>
              <a:t>گردنی</a:t>
            </a:r>
          </a:p>
          <a:p>
            <a:pPr algn="r"/>
            <a:r>
              <a:rPr lang="fa-IR" sz="2400" dirty="0" smtClean="0">
                <a:solidFill>
                  <a:schemeClr val="tx1"/>
                </a:solidFill>
              </a:rPr>
              <a:t>سرمتحرک : دنده دوم</a:t>
            </a:r>
          </a:p>
          <a:p>
            <a:pPr algn="r"/>
            <a:r>
              <a:rPr lang="fa-IR" sz="2400" u="sng" dirty="0">
                <a:solidFill>
                  <a:schemeClr val="tx1"/>
                </a:solidFill>
              </a:rPr>
              <a:t>عمل : کمک به تنفس ، فلکشن و لترال فلکشن گردن</a:t>
            </a:r>
          </a:p>
          <a:p>
            <a:pPr algn="r"/>
            <a:endParaRPr lang="fa-I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734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56370" cy="6858000"/>
            <a:chOff x="0" y="0"/>
            <a:chExt cx="1207516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28013"/>
              <a:ext cx="5294375" cy="67299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93208" y="0"/>
              <a:ext cx="6981444" cy="6857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60722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5505" y="43136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“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9603" y="252813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”</a:t>
            </a:r>
            <a:endParaRPr sz="8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3338"/>
            <a:ext cx="9036496" cy="6804659"/>
            <a:chOff x="0" y="53338"/>
            <a:chExt cx="10392410" cy="6804659"/>
          </a:xfrm>
        </p:grpSpPr>
        <p:sp>
          <p:nvSpPr>
            <p:cNvPr id="5" name="object 5"/>
            <p:cNvSpPr/>
            <p:nvPr/>
          </p:nvSpPr>
          <p:spPr>
            <a:xfrm>
              <a:off x="0" y="53338"/>
              <a:ext cx="5452871" cy="680465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52871" y="2196084"/>
              <a:ext cx="4939283" cy="27005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238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6611"/>
              <a:ext cx="3877055" cy="577138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78935" y="0"/>
              <a:ext cx="8513064" cy="68579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16525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4825"/>
            <a:ext cx="73152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516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79511" y="260648"/>
            <a:ext cx="417874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a-IR" sz="3200" b="1" spc="-270" dirty="0" smtClean="0">
                <a:solidFill>
                  <a:srgbClr val="00B0F0"/>
                </a:solidFill>
                <a:latin typeface="Nazli"/>
              </a:rPr>
              <a:t>عضلات چرخ دهنده و تثبیت کننده بازو</a:t>
            </a:r>
            <a:endParaRPr sz="3200" b="1" i="0" spc="-270" dirty="0">
              <a:solidFill>
                <a:srgbClr val="00B0F0"/>
              </a:solidFill>
              <a:latin typeface="Nazli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7504" y="1052736"/>
            <a:ext cx="4250755" cy="554461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a-IR" sz="2000" b="1" u="sng" dirty="0" smtClean="0">
                <a:solidFill>
                  <a:srgbClr val="FF0000"/>
                </a:solidFill>
              </a:rPr>
              <a:t>عضله فوق خاری </a:t>
            </a:r>
          </a:p>
          <a:p>
            <a:pPr algn="r"/>
            <a:r>
              <a:rPr lang="fa-IR" sz="2000" dirty="0" smtClean="0"/>
              <a:t>سرثابت : حفره فوق خاری کتف</a:t>
            </a:r>
          </a:p>
          <a:p>
            <a:pPr algn="r"/>
            <a:r>
              <a:rPr lang="fa-IR" sz="2000" dirty="0" smtClean="0"/>
              <a:t>سرمتحرک : برآمدگی بالای استخوان بازو</a:t>
            </a:r>
          </a:p>
          <a:p>
            <a:pPr algn="r"/>
            <a:r>
              <a:rPr lang="fa-IR" sz="2000" b="1" u="sng" dirty="0" smtClean="0">
                <a:solidFill>
                  <a:srgbClr val="FF0000"/>
                </a:solidFill>
              </a:rPr>
              <a:t>عضله تحت خاری</a:t>
            </a:r>
          </a:p>
          <a:p>
            <a:pPr algn="r"/>
            <a:r>
              <a:rPr lang="fa-IR" sz="2000" dirty="0"/>
              <a:t>سرثابت : </a:t>
            </a:r>
            <a:r>
              <a:rPr lang="fa-IR" sz="2000" dirty="0" smtClean="0"/>
              <a:t>بخش داخلی حفره تحت </a:t>
            </a:r>
            <a:r>
              <a:rPr lang="fa-IR" sz="2000" dirty="0"/>
              <a:t>خاری کتف</a:t>
            </a:r>
          </a:p>
          <a:p>
            <a:pPr algn="r"/>
            <a:r>
              <a:rPr lang="fa-IR" sz="2000" dirty="0"/>
              <a:t>سرمتحرک : </a:t>
            </a:r>
            <a:r>
              <a:rPr lang="fa-IR" sz="2000" dirty="0" smtClean="0"/>
              <a:t>بخش خلفی فوقانی برآمدگی استخوان بازو</a:t>
            </a:r>
          </a:p>
          <a:p>
            <a:pPr algn="r"/>
            <a:r>
              <a:rPr lang="fa-IR" sz="2000" dirty="0" smtClean="0"/>
              <a:t>عمل : چرخش خارجی/دور کردن افقی/باز کردن مفصل شانه</a:t>
            </a:r>
          </a:p>
          <a:p>
            <a:pPr algn="r"/>
            <a:r>
              <a:rPr lang="fa-IR" sz="2100" b="1" u="sng" dirty="0">
                <a:solidFill>
                  <a:srgbClr val="FF0000"/>
                </a:solidFill>
              </a:rPr>
              <a:t>عضله تحت کتفی </a:t>
            </a:r>
          </a:p>
          <a:p>
            <a:pPr algn="r"/>
            <a:r>
              <a:rPr lang="fa-IR" sz="2000" dirty="0"/>
              <a:t>سرثابت : </a:t>
            </a:r>
            <a:r>
              <a:rPr lang="fa-IR" sz="2000" dirty="0" smtClean="0"/>
              <a:t>تمام حفره کتف در بخش قدامی </a:t>
            </a:r>
            <a:endParaRPr lang="fa-IR" sz="2000" dirty="0"/>
          </a:p>
          <a:p>
            <a:pPr algn="r"/>
            <a:r>
              <a:rPr lang="fa-IR" sz="2000" dirty="0"/>
              <a:t>سرمتحرک : برآمدگی </a:t>
            </a:r>
            <a:r>
              <a:rPr lang="fa-IR" sz="2000" dirty="0" smtClean="0"/>
              <a:t>کوچک </a:t>
            </a:r>
            <a:r>
              <a:rPr lang="fa-IR" sz="2000" dirty="0"/>
              <a:t>استخوان بازو</a:t>
            </a:r>
          </a:p>
          <a:p>
            <a:pPr algn="r"/>
            <a:r>
              <a:rPr lang="fa-IR" sz="2000" dirty="0" smtClean="0"/>
              <a:t>عمل : چرخش داخلی/نزدیک کردن و باز کردن مفصل شانه</a:t>
            </a:r>
          </a:p>
          <a:p>
            <a:pPr algn="r"/>
            <a:r>
              <a:rPr lang="fa-IR" sz="2100" b="1" u="sng" dirty="0">
                <a:solidFill>
                  <a:srgbClr val="FF0000"/>
                </a:solidFill>
              </a:rPr>
              <a:t>عضله گرد کوچک</a:t>
            </a:r>
          </a:p>
          <a:p>
            <a:pPr algn="r"/>
            <a:r>
              <a:rPr lang="fa-IR" sz="2000" dirty="0"/>
              <a:t>سرثابت : </a:t>
            </a:r>
            <a:r>
              <a:rPr lang="fa-IR" sz="2000" dirty="0" smtClean="0"/>
              <a:t>بخش میانی و فوقانی لبه خارجی کتف</a:t>
            </a:r>
          </a:p>
          <a:p>
            <a:pPr algn="r"/>
            <a:r>
              <a:rPr lang="fa-IR" sz="2000" dirty="0" smtClean="0"/>
              <a:t>سرمتحرک </a:t>
            </a:r>
            <a:r>
              <a:rPr lang="fa-IR" sz="2000" dirty="0"/>
              <a:t>: </a:t>
            </a:r>
            <a:r>
              <a:rPr lang="fa-IR" sz="2000" dirty="0" smtClean="0"/>
              <a:t>بخش خلفی فوقانی روی برآمدگی بزرگ استخوان بازو</a:t>
            </a:r>
            <a:endParaRPr lang="fa-IR" sz="2000" dirty="0"/>
          </a:p>
          <a:p>
            <a:pPr algn="r"/>
            <a:endParaRPr lang="fa-IR" sz="2000" dirty="0"/>
          </a:p>
          <a:p>
            <a:pPr algn="r"/>
            <a:endParaRPr lang="fa-IR" sz="2000" dirty="0" smtClean="0"/>
          </a:p>
          <a:p>
            <a:pPr algn="r"/>
            <a:endParaRPr lang="fa-IR" sz="2000" dirty="0"/>
          </a:p>
        </p:txBody>
      </p:sp>
      <p:sp>
        <p:nvSpPr>
          <p:cNvPr id="4" name="object 4"/>
          <p:cNvSpPr/>
          <p:nvPr/>
        </p:nvSpPr>
        <p:spPr>
          <a:xfrm>
            <a:off x="4358259" y="15893"/>
            <a:ext cx="4785741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fa-IR" dirty="0" smtClean="0"/>
              <a:t> خلفی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404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18161D-EB2B-4808-ADD5-8634C1F8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89" y="258726"/>
            <a:ext cx="6447501" cy="1320800"/>
          </a:xfrm>
        </p:spPr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جهت های تشریحی بدن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EE37B2-F12A-4986-B04C-E0A5A4291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820" y="1556793"/>
            <a:ext cx="3200588" cy="49311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</a:rPr>
              <a:t>Superior </a:t>
            </a:r>
            <a:r>
              <a:rPr lang="en-US" b="1" dirty="0"/>
              <a:t> </a:t>
            </a:r>
            <a:r>
              <a:rPr lang="fa-IR" b="1" dirty="0"/>
              <a:t>  </a:t>
            </a:r>
            <a:r>
              <a:rPr lang="fa-IR" b="1" dirty="0">
                <a:cs typeface="B Nazanin" panose="00000400000000000000" pitchFamily="2" charset="-78"/>
              </a:rPr>
              <a:t>فوقانی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cs typeface="B Nazanin" panose="00000400000000000000" pitchFamily="2" charset="-78"/>
              </a:rPr>
              <a:t> Inferior </a:t>
            </a:r>
            <a:r>
              <a:rPr lang="fa-IR" b="1" dirty="0">
                <a:cs typeface="B Nazanin" panose="00000400000000000000" pitchFamily="2" charset="-78"/>
              </a:rPr>
              <a:t> تحتانی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cs typeface="B Nazanin" panose="00000400000000000000" pitchFamily="2" charset="-78"/>
              </a:rPr>
              <a:t>Anterior</a:t>
            </a:r>
            <a:r>
              <a:rPr lang="en-US" b="1" dirty="0">
                <a:cs typeface="B Nazanin" panose="00000400000000000000" pitchFamily="2" charset="-78"/>
              </a:rPr>
              <a:t> </a:t>
            </a:r>
            <a:r>
              <a:rPr lang="fa-IR" b="1" dirty="0">
                <a:cs typeface="B Nazanin" panose="00000400000000000000" pitchFamily="2" charset="-78"/>
              </a:rPr>
              <a:t>  قدامی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cs typeface="B Nazanin" panose="00000400000000000000" pitchFamily="2" charset="-78"/>
              </a:rPr>
              <a:t>Posterior </a:t>
            </a:r>
            <a:r>
              <a:rPr lang="fa-IR" b="1" dirty="0">
                <a:solidFill>
                  <a:srgbClr val="FF0000"/>
                </a:solidFill>
                <a:cs typeface="B Nazanin" panose="00000400000000000000" pitchFamily="2" charset="-78"/>
              </a:rPr>
              <a:t>  </a:t>
            </a:r>
            <a:r>
              <a:rPr lang="fa-IR" b="1" dirty="0">
                <a:cs typeface="B Nazanin" panose="00000400000000000000" pitchFamily="2" charset="-78"/>
              </a:rPr>
              <a:t>خلفی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cs typeface="B Nazanin" panose="00000400000000000000" pitchFamily="2" charset="-78"/>
              </a:rPr>
              <a:t>Medial </a:t>
            </a:r>
            <a:r>
              <a:rPr lang="fa-IR" b="1" dirty="0">
                <a:cs typeface="B Nazanin" panose="00000400000000000000" pitchFamily="2" charset="-78"/>
              </a:rPr>
              <a:t>    داخلی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cs typeface="B Nazanin" panose="00000400000000000000" pitchFamily="2" charset="-78"/>
              </a:rPr>
              <a:t>Lateral </a:t>
            </a:r>
            <a:r>
              <a:rPr lang="fa-IR" b="1" dirty="0">
                <a:cs typeface="B Nazanin" panose="00000400000000000000" pitchFamily="2" charset="-78"/>
              </a:rPr>
              <a:t>   خارجی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A1EC38-5106-4FA4-8966-2A9B23A56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780"/>
            <a:ext cx="4800600" cy="54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65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450570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685800" y="44624"/>
            <a:ext cx="7772400" cy="1470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dirty="0" smtClean="0">
                <a:solidFill>
                  <a:srgbClr val="FF0000"/>
                </a:solidFill>
                <a:latin typeface="Trebuchet MS"/>
                <a:cs typeface="Trebuchet MS"/>
              </a:rPr>
              <a:t>Rhomboid</a:t>
            </a:r>
            <a:endParaRPr spc="-570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707904" y="1340768"/>
            <a:ext cx="5436096" cy="5184576"/>
          </a:xfrm>
        </p:spPr>
        <p:txBody>
          <a:bodyPr>
            <a:normAutofit/>
          </a:bodyPr>
          <a:lstStyle/>
          <a:p>
            <a:pPr algn="r"/>
            <a:r>
              <a:rPr lang="fa-IR" sz="2800" dirty="0" smtClean="0">
                <a:solidFill>
                  <a:srgbClr val="FF0000"/>
                </a:solidFill>
              </a:rPr>
              <a:t>رومبوئید کوچک</a:t>
            </a:r>
          </a:p>
          <a:p>
            <a:pPr algn="r"/>
            <a:r>
              <a:rPr lang="fa-IR" sz="2800" dirty="0" smtClean="0"/>
              <a:t>سرثابت :زائده خاری </a:t>
            </a:r>
            <a:r>
              <a:rPr lang="en-US" sz="2800" dirty="0" smtClean="0"/>
              <a:t>C7,T1</a:t>
            </a:r>
            <a:endParaRPr lang="fa-IR" sz="2800" dirty="0" smtClean="0"/>
          </a:p>
          <a:p>
            <a:pPr algn="r"/>
            <a:r>
              <a:rPr lang="fa-IR" sz="2800" dirty="0" smtClean="0"/>
              <a:t>سر متحرک : حاشیه داخلی کتف</a:t>
            </a:r>
            <a:endParaRPr lang="fa-IR" sz="2800" dirty="0"/>
          </a:p>
          <a:p>
            <a:pPr algn="r"/>
            <a:r>
              <a:rPr lang="fa-IR" sz="2800" dirty="0" smtClean="0">
                <a:solidFill>
                  <a:srgbClr val="FF0000"/>
                </a:solidFill>
              </a:rPr>
              <a:t>رومبوئید بزرگ </a:t>
            </a:r>
          </a:p>
          <a:p>
            <a:pPr algn="r"/>
            <a:r>
              <a:rPr lang="fa-IR" sz="2800" dirty="0"/>
              <a:t>سرثابت : </a:t>
            </a:r>
            <a:r>
              <a:rPr lang="fa-IR" sz="2800" dirty="0" smtClean="0"/>
              <a:t>زوائد خاری </a:t>
            </a:r>
            <a:r>
              <a:rPr lang="en-US" sz="2800" dirty="0" smtClean="0"/>
              <a:t>T2-T5</a:t>
            </a:r>
            <a:endParaRPr lang="fa-IR" sz="2800" dirty="0"/>
          </a:p>
          <a:p>
            <a:pPr algn="r"/>
            <a:r>
              <a:rPr lang="fa-IR" sz="2800" dirty="0"/>
              <a:t>سرمتحرک : </a:t>
            </a:r>
            <a:r>
              <a:rPr lang="fa-IR" sz="2800" dirty="0" smtClean="0"/>
              <a:t>حاشیه داخلی کتف پایین تر از محل اتصال رومبوئید کوچک</a:t>
            </a:r>
          </a:p>
          <a:p>
            <a:pPr algn="r"/>
            <a:endParaRPr lang="fa-IR" sz="2800" dirty="0" smtClean="0"/>
          </a:p>
          <a:p>
            <a:pPr algn="r"/>
            <a:r>
              <a:rPr lang="fa-IR" sz="2800" b="1" u="sng" dirty="0" smtClean="0"/>
              <a:t>عمل : نزدیک کردن کتف به ستون فقرات/بهمراه بالا کشیدن کتف</a:t>
            </a:r>
            <a:endParaRPr lang="fa-IR" sz="2800" b="1" u="sng" dirty="0"/>
          </a:p>
          <a:p>
            <a:pPr algn="r"/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3172364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5505" y="43136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“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9603" y="252813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”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" y="1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309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5505" y="43136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“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9603" y="252813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”</a:t>
            </a:r>
            <a:endParaRPr sz="8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" y="96010"/>
            <a:ext cx="3734180" cy="6761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20541" y="2699004"/>
            <a:ext cx="2754629" cy="3563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926160" y="44624"/>
            <a:ext cx="5182344" cy="86652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TRAPEZIUS</a:t>
            </a:r>
            <a:endParaRPr lang="fa-IR" sz="3600" b="1" dirty="0">
              <a:solidFill>
                <a:srgbClr val="FF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51920" y="967511"/>
            <a:ext cx="5292080" cy="1752600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>
                <a:solidFill>
                  <a:schemeClr val="tx1"/>
                </a:solidFill>
              </a:rPr>
              <a:t>بخش فوقانی </a:t>
            </a:r>
            <a:r>
              <a:rPr lang="en-US" sz="2400" dirty="0" smtClean="0">
                <a:solidFill>
                  <a:schemeClr val="tx1"/>
                </a:solidFill>
              </a:rPr>
              <a:t>UPPER TRAPEZIUS</a:t>
            </a:r>
          </a:p>
          <a:p>
            <a:pPr algn="r"/>
            <a:r>
              <a:rPr lang="fa-IR" sz="2400" dirty="0" smtClean="0">
                <a:solidFill>
                  <a:schemeClr val="tx1"/>
                </a:solidFill>
              </a:rPr>
              <a:t>بخش میانی </a:t>
            </a:r>
            <a:r>
              <a:rPr lang="en-US" sz="2400" dirty="0" smtClean="0">
                <a:solidFill>
                  <a:schemeClr val="tx1"/>
                </a:solidFill>
              </a:rPr>
              <a:t>MIDDLE TRAPEZIUS</a:t>
            </a:r>
          </a:p>
          <a:p>
            <a:pPr algn="r"/>
            <a:r>
              <a:rPr lang="fa-IR" sz="2400" dirty="0" smtClean="0">
                <a:solidFill>
                  <a:schemeClr val="tx1"/>
                </a:solidFill>
              </a:rPr>
              <a:t>بخش تحتانی</a:t>
            </a:r>
            <a:r>
              <a:rPr lang="fa-IR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LOWER TRAPEZIUS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43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729603" y="252813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”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2977" y="214705"/>
            <a:ext cx="3611784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i="0" spc="-5" dirty="0">
                <a:solidFill>
                  <a:srgbClr val="FF0000"/>
                </a:solidFill>
                <a:latin typeface="Trebuchet MS"/>
                <a:cs typeface="Trebuchet MS"/>
              </a:rPr>
              <a:t>Upper</a:t>
            </a:r>
            <a:r>
              <a:rPr sz="4000" b="0" i="0" spc="-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4000" b="0" i="0" spc="-10" dirty="0">
                <a:solidFill>
                  <a:srgbClr val="FF0000"/>
                </a:solidFill>
                <a:latin typeface="Trebuchet MS"/>
                <a:cs typeface="Trebuchet MS"/>
              </a:rPr>
              <a:t>trapezius</a:t>
            </a:r>
            <a:endParaRPr sz="40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512" y="4028246"/>
            <a:ext cx="2638043" cy="2785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08104" y="1"/>
            <a:ext cx="3635895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24745"/>
            <a:ext cx="4330824" cy="3096344"/>
          </a:xfrm>
        </p:spPr>
        <p:txBody>
          <a:bodyPr>
            <a:normAutofit/>
          </a:bodyPr>
          <a:lstStyle/>
          <a:p>
            <a:r>
              <a:rPr lang="fa-IR" sz="2400" dirty="0"/>
              <a:t>سرثابت : </a:t>
            </a:r>
            <a:r>
              <a:rPr lang="fa-IR" sz="2400" dirty="0" smtClean="0"/>
              <a:t>قائده جمجه/برجستگی استخوان پس سری/</a:t>
            </a:r>
            <a:r>
              <a:rPr lang="en-US" sz="2400" dirty="0" smtClean="0"/>
              <a:t>C1-C7</a:t>
            </a:r>
            <a:endParaRPr lang="fa-IR" sz="2400" dirty="0"/>
          </a:p>
          <a:p>
            <a:r>
              <a:rPr lang="fa-IR" sz="2400" dirty="0"/>
              <a:t>سرمتحرک : </a:t>
            </a:r>
            <a:r>
              <a:rPr lang="fa-IR" sz="2400" dirty="0" smtClean="0"/>
              <a:t>بخش خارجی سطح خلفی ترقوه</a:t>
            </a:r>
          </a:p>
          <a:p>
            <a:endParaRPr lang="fa-IR" sz="2400" dirty="0" smtClean="0"/>
          </a:p>
          <a:p>
            <a:r>
              <a:rPr lang="fa-IR" sz="2400" b="1" u="sng" dirty="0" smtClean="0">
                <a:solidFill>
                  <a:srgbClr val="00B0F0"/>
                </a:solidFill>
              </a:rPr>
              <a:t>عمل : بالا بردن کتف/اکستنشن سر</a:t>
            </a:r>
            <a:endParaRPr lang="fa-IR" sz="2400" b="1" u="sng" dirty="0">
              <a:solidFill>
                <a:srgbClr val="00B0F0"/>
              </a:solidFill>
            </a:endParaRP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2438901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63390" y="655574"/>
            <a:ext cx="2505456" cy="297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MIDDLE TRAPEZIUS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457200" y="4221088"/>
            <a:ext cx="8147248" cy="2088232"/>
          </a:xfrm>
        </p:spPr>
        <p:txBody>
          <a:bodyPr>
            <a:normAutofit/>
          </a:bodyPr>
          <a:lstStyle/>
          <a:p>
            <a:r>
              <a:rPr lang="fa-IR" sz="2400" dirty="0"/>
              <a:t>سرثابت : </a:t>
            </a:r>
            <a:r>
              <a:rPr lang="fa-IR" sz="2400" dirty="0" smtClean="0"/>
              <a:t>زوائد خاری </a:t>
            </a:r>
            <a:r>
              <a:rPr lang="en-US" sz="2400" dirty="0" smtClean="0"/>
              <a:t>T1-T5</a:t>
            </a:r>
            <a:endParaRPr lang="fa-IR" sz="2400" dirty="0"/>
          </a:p>
          <a:p>
            <a:r>
              <a:rPr lang="fa-IR" sz="2400" dirty="0"/>
              <a:t>سرمتحرک : </a:t>
            </a:r>
            <a:r>
              <a:rPr lang="fa-IR" sz="2400" dirty="0" smtClean="0"/>
              <a:t>لبه داخلی زائده آخرومی/لبه فوقانی خار کتف</a:t>
            </a:r>
          </a:p>
          <a:p>
            <a:endParaRPr lang="fa-IR" sz="2400" dirty="0" smtClean="0"/>
          </a:p>
          <a:p>
            <a:r>
              <a:rPr lang="fa-IR" sz="2400" b="1" u="sng" dirty="0" smtClean="0">
                <a:solidFill>
                  <a:srgbClr val="00B0F0"/>
                </a:solidFill>
              </a:rPr>
              <a:t>عمل : بالا بردن /نزدیک کردن/چرخش بالایی کتف</a:t>
            </a:r>
            <a:endParaRPr lang="fa-IR" sz="2400" b="1" u="sng" dirty="0">
              <a:solidFill>
                <a:srgbClr val="00B0F0"/>
              </a:solidFill>
            </a:endParaRP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601575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5505" y="43136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0" i="0" dirty="0">
                <a:solidFill>
                  <a:srgbClr val="C0E374"/>
                </a:solidFill>
                <a:latin typeface="Arial"/>
                <a:cs typeface="Arial"/>
              </a:rPr>
              <a:t>“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04048" y="549657"/>
            <a:ext cx="359302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C00000"/>
                </a:solidFill>
                <a:latin typeface="Trebuchet MS"/>
                <a:cs typeface="Trebuchet MS"/>
              </a:rPr>
              <a:t>Lower</a:t>
            </a:r>
            <a:r>
              <a:rPr sz="3200" b="1" spc="-8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3200" b="1" spc="-10" dirty="0">
                <a:solidFill>
                  <a:srgbClr val="C00000"/>
                </a:solidFill>
                <a:latin typeface="Trebuchet MS"/>
                <a:cs typeface="Trebuchet MS"/>
              </a:rPr>
              <a:t>trapezius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5536" y="0"/>
            <a:ext cx="4033646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ontent Placeholder 8"/>
          <p:cNvSpPr>
            <a:spLocks noGrp="1"/>
          </p:cNvSpPr>
          <p:nvPr>
            <p:ph idx="1"/>
          </p:nvPr>
        </p:nvSpPr>
        <p:spPr>
          <a:xfrm>
            <a:off x="4572000" y="2420888"/>
            <a:ext cx="4330824" cy="3096344"/>
          </a:xfrm>
        </p:spPr>
        <p:txBody>
          <a:bodyPr>
            <a:normAutofit/>
          </a:bodyPr>
          <a:lstStyle/>
          <a:p>
            <a:r>
              <a:rPr lang="fa-IR" sz="2400" dirty="0"/>
              <a:t>سرثابت : </a:t>
            </a:r>
            <a:r>
              <a:rPr lang="en-US" sz="2400" dirty="0" smtClean="0"/>
              <a:t>T4-T12</a:t>
            </a:r>
            <a:endParaRPr lang="fa-IR" sz="2400" dirty="0" smtClean="0"/>
          </a:p>
          <a:p>
            <a:r>
              <a:rPr lang="fa-IR" sz="2400" dirty="0" smtClean="0"/>
              <a:t>سرمتحرک </a:t>
            </a:r>
            <a:r>
              <a:rPr lang="fa-IR" sz="2400" dirty="0"/>
              <a:t>: </a:t>
            </a:r>
            <a:r>
              <a:rPr lang="fa-IR" sz="2400" dirty="0" smtClean="0"/>
              <a:t>خار کتف</a:t>
            </a:r>
          </a:p>
          <a:p>
            <a:endParaRPr lang="fa-IR" sz="2400" dirty="0" smtClean="0"/>
          </a:p>
          <a:p>
            <a:r>
              <a:rPr lang="fa-IR" sz="2400" b="1" u="sng" dirty="0" smtClean="0">
                <a:solidFill>
                  <a:srgbClr val="00B0F0"/>
                </a:solidFill>
              </a:rPr>
              <a:t>عمل : پایین آوردن/چرخش بالایی/نزدیک کردن کتف</a:t>
            </a:r>
            <a:endParaRPr lang="fa-IR" sz="2400" b="1" u="sng" dirty="0">
              <a:solidFill>
                <a:srgbClr val="00B0F0"/>
              </a:solidFill>
            </a:endParaRP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274120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739896" y="260648"/>
            <a:ext cx="471830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LATISSIMUS DORSI</a:t>
            </a:r>
            <a:endParaRPr sz="3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16" y="1"/>
            <a:ext cx="373418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ontent Placeholder 8"/>
          <p:cNvSpPr>
            <a:spLocks noGrp="1"/>
          </p:cNvSpPr>
          <p:nvPr>
            <p:ph type="subTitle" idx="1"/>
          </p:nvPr>
        </p:nvSpPr>
        <p:spPr>
          <a:xfrm>
            <a:off x="3995738" y="981075"/>
            <a:ext cx="4752975" cy="5543550"/>
          </a:xfrm>
        </p:spPr>
        <p:txBody>
          <a:bodyPr>
            <a:normAutofit/>
          </a:bodyPr>
          <a:lstStyle/>
          <a:p>
            <a:pPr algn="r"/>
            <a:r>
              <a:rPr lang="fa-IR" sz="2400" dirty="0"/>
              <a:t>سرثابت </a:t>
            </a:r>
            <a:r>
              <a:rPr lang="fa-IR" sz="2400" dirty="0" smtClean="0"/>
              <a:t>:</a:t>
            </a:r>
          </a:p>
          <a:p>
            <a:pPr algn="r"/>
            <a:r>
              <a:rPr lang="fa-IR" sz="2400" dirty="0" smtClean="0"/>
              <a:t> بخش خلفی تاج خاصره و خاجی/زوائد خاری مهره های کمری/6مهره تحتانی پشتی و سطح خارجی سه دنده تحتانی قفسه سینه</a:t>
            </a:r>
          </a:p>
          <a:p>
            <a:pPr algn="r"/>
            <a:endParaRPr lang="fa-IR" sz="2400" dirty="0"/>
          </a:p>
          <a:p>
            <a:pPr algn="r"/>
            <a:r>
              <a:rPr lang="fa-IR" sz="2400" dirty="0"/>
              <a:t>سرمتحرک : </a:t>
            </a:r>
            <a:endParaRPr lang="fa-IR" sz="2400" dirty="0" smtClean="0"/>
          </a:p>
          <a:p>
            <a:pPr algn="r"/>
            <a:r>
              <a:rPr lang="fa-IR" sz="2400" dirty="0" smtClean="0"/>
              <a:t>کنار داخلی برآمدگی استخوان بازو</a:t>
            </a:r>
          </a:p>
          <a:p>
            <a:pPr algn="r"/>
            <a:endParaRPr lang="fa-IR" sz="2400" dirty="0" smtClean="0"/>
          </a:p>
          <a:p>
            <a:pPr algn="r"/>
            <a:r>
              <a:rPr lang="fa-IR" sz="2400" b="1" u="sng" dirty="0" smtClean="0">
                <a:solidFill>
                  <a:srgbClr val="00B0F0"/>
                </a:solidFill>
              </a:rPr>
              <a:t>عمل : اداکشن/اکستنشن . اینترنال روتیشن</a:t>
            </a:r>
            <a:endParaRPr lang="fa-IR" sz="2400" b="1" u="sng" dirty="0">
              <a:solidFill>
                <a:srgbClr val="00B0F0"/>
              </a:solidFill>
            </a:endParaRPr>
          </a:p>
          <a:p>
            <a:pPr algn="r"/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108038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5505" y="43136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“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9603" y="252813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”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05755" y="0"/>
            <a:ext cx="423824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" y="1"/>
            <a:ext cx="472058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2275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7544" y="588570"/>
            <a:ext cx="315233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a-IR" sz="3600" spc="-285" dirty="0" smtClean="0">
                <a:solidFill>
                  <a:srgbClr val="FF0000"/>
                </a:solidFill>
                <a:cs typeface="+mn-cs"/>
              </a:rPr>
              <a:t>مربع کمری</a:t>
            </a:r>
            <a:endParaRPr sz="3600" spc="-57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19881" y="1"/>
            <a:ext cx="552411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-14379" y="1412776"/>
            <a:ext cx="3634260" cy="5040560"/>
          </a:xfrm>
        </p:spPr>
        <p:txBody>
          <a:bodyPr>
            <a:normAutofit/>
          </a:bodyPr>
          <a:lstStyle/>
          <a:p>
            <a:r>
              <a:rPr lang="fa-IR" sz="2400" dirty="0"/>
              <a:t>سرثابت : </a:t>
            </a:r>
            <a:endParaRPr lang="fa-IR" sz="2400" dirty="0" smtClean="0"/>
          </a:p>
          <a:p>
            <a:pPr marL="0" indent="0">
              <a:buNone/>
            </a:pPr>
            <a:r>
              <a:rPr lang="fa-IR" sz="2400" dirty="0"/>
              <a:t> </a:t>
            </a:r>
            <a:r>
              <a:rPr lang="fa-IR" sz="2400" dirty="0" smtClean="0"/>
              <a:t>  تاج خاصره</a:t>
            </a:r>
          </a:p>
          <a:p>
            <a:pPr marL="0" indent="0">
              <a:buNone/>
            </a:pPr>
            <a:endParaRPr lang="fa-IR" sz="2400" dirty="0"/>
          </a:p>
          <a:p>
            <a:r>
              <a:rPr lang="fa-IR" sz="2400" dirty="0"/>
              <a:t>سرمتحرک : </a:t>
            </a:r>
            <a:endParaRPr lang="fa-IR" sz="2400" dirty="0" smtClean="0"/>
          </a:p>
          <a:p>
            <a:pPr marL="0" indent="0">
              <a:buNone/>
            </a:pPr>
            <a:r>
              <a:rPr lang="fa-IR" sz="2400" dirty="0"/>
              <a:t> </a:t>
            </a:r>
            <a:r>
              <a:rPr lang="fa-IR" sz="2400" dirty="0" smtClean="0"/>
              <a:t> زوائد عرضی مهره های </a:t>
            </a:r>
            <a:r>
              <a:rPr lang="en-US" sz="2400" dirty="0" smtClean="0"/>
              <a:t>L1-L4 </a:t>
            </a:r>
            <a:r>
              <a:rPr lang="fa-IR" sz="2400" dirty="0" smtClean="0"/>
              <a:t>و لبه تحتانی دنده 12</a:t>
            </a:r>
          </a:p>
          <a:p>
            <a:endParaRPr lang="fa-IR" sz="2400" dirty="0" smtClean="0"/>
          </a:p>
          <a:p>
            <a:r>
              <a:rPr lang="fa-IR" sz="2400" b="1" u="sng" dirty="0" smtClean="0">
                <a:solidFill>
                  <a:srgbClr val="00B0F0"/>
                </a:solidFill>
              </a:rPr>
              <a:t>عمل : خم شدن جانبی تنه و ستون فقرات</a:t>
            </a:r>
            <a:endParaRPr lang="fa-IR" sz="2400" b="1" u="sng" dirty="0">
              <a:solidFill>
                <a:srgbClr val="00B0F0"/>
              </a:solidFill>
            </a:endParaRP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047941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24502" y="1"/>
            <a:ext cx="51194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3916998" cy="1470025"/>
          </a:xfrm>
        </p:spPr>
        <p:txBody>
          <a:bodyPr>
            <a:noAutofit/>
          </a:bodyPr>
          <a:lstStyle/>
          <a:p>
            <a:r>
              <a:rPr lang="fa-IR" sz="3200" dirty="0" smtClean="0">
                <a:solidFill>
                  <a:srgbClr val="FF0000"/>
                </a:solidFill>
              </a:rPr>
              <a:t>عضلات چرخاننده خارجی مفصل ران</a:t>
            </a:r>
            <a:endParaRPr lang="fa-IR" sz="3200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1628800"/>
            <a:ext cx="4139952" cy="4896544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/>
              <a:t>سر ثابت : </a:t>
            </a:r>
          </a:p>
          <a:p>
            <a:pPr algn="r"/>
            <a:r>
              <a:rPr lang="fa-IR" sz="2400" dirty="0" smtClean="0"/>
              <a:t>سطح قدامی ساکروم</a:t>
            </a:r>
          </a:p>
          <a:p>
            <a:pPr algn="r"/>
            <a:endParaRPr lang="fa-IR" sz="2400" dirty="0" smtClean="0"/>
          </a:p>
          <a:p>
            <a:pPr algn="r"/>
            <a:r>
              <a:rPr lang="fa-IR" sz="2400" dirty="0" smtClean="0"/>
              <a:t>سر متحرک :</a:t>
            </a:r>
          </a:p>
          <a:p>
            <a:pPr algn="r"/>
            <a:r>
              <a:rPr lang="fa-IR" sz="2400" dirty="0" smtClean="0"/>
              <a:t>تروکانتر بزرگ</a:t>
            </a:r>
          </a:p>
          <a:p>
            <a:pPr algn="r"/>
            <a:endParaRPr lang="fa-IR" sz="2400" dirty="0" smtClean="0"/>
          </a:p>
          <a:p>
            <a:pPr algn="r"/>
            <a:r>
              <a:rPr lang="fa-IR" sz="2400" u="sng" dirty="0" smtClean="0">
                <a:solidFill>
                  <a:srgbClr val="00B0F0"/>
                </a:solidFill>
              </a:rPr>
              <a:t>عمل عضله :</a:t>
            </a:r>
          </a:p>
          <a:p>
            <a:pPr algn="r"/>
            <a:r>
              <a:rPr lang="fa-IR" sz="2400" u="sng" dirty="0" smtClean="0">
                <a:solidFill>
                  <a:srgbClr val="00B0F0"/>
                </a:solidFill>
              </a:rPr>
              <a:t>دور کردن و چرخش خارجی ران</a:t>
            </a:r>
            <a:endParaRPr lang="fa-IR" sz="24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74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715779-426F-4D9E-8068-8532C60E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53CA5208-C18D-4CEF-B84F-8BE0986F1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5" y="170121"/>
            <a:ext cx="8349216" cy="6507126"/>
          </a:xfrm>
        </p:spPr>
      </p:pic>
    </p:spTree>
    <p:extLst>
      <p:ext uri="{BB962C8B-B14F-4D97-AF65-F5344CB8AC3E}">
        <p14:creationId xmlns:p14="http://schemas.microsoft.com/office/powerpoint/2010/main" val="3400028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0605" y="3200399"/>
            <a:ext cx="4239387" cy="3657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139338" cy="6858000"/>
            <a:chOff x="0" y="0"/>
            <a:chExt cx="8185784" cy="6858000"/>
          </a:xfrm>
        </p:grpSpPr>
        <p:sp>
          <p:nvSpPr>
            <p:cNvPr id="4" name="object 4"/>
            <p:cNvSpPr/>
            <p:nvPr/>
          </p:nvSpPr>
          <p:spPr>
            <a:xfrm>
              <a:off x="0" y="3200398"/>
              <a:ext cx="5039867" cy="36575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08604" y="0"/>
              <a:ext cx="4876800" cy="3657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3864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943354"/>
            <a:ext cx="2534030" cy="5914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04103" y="0"/>
            <a:ext cx="3739896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23728" y="274638"/>
            <a:ext cx="4536504" cy="668716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FF0000"/>
                </a:solidFill>
              </a:rPr>
              <a:t>عضله کشنده پهن نیام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7" name="Content Placeholder 8"/>
          <p:cNvSpPr>
            <a:spLocks noGrp="1"/>
          </p:cNvSpPr>
          <p:nvPr>
            <p:ph idx="1"/>
          </p:nvPr>
        </p:nvSpPr>
        <p:spPr>
          <a:xfrm>
            <a:off x="2627784" y="1340768"/>
            <a:ext cx="3168352" cy="4464496"/>
          </a:xfrm>
        </p:spPr>
        <p:txBody>
          <a:bodyPr>
            <a:normAutofit lnSpcReduction="10000"/>
          </a:bodyPr>
          <a:lstStyle/>
          <a:p>
            <a:r>
              <a:rPr lang="fa-IR" sz="2400" dirty="0"/>
              <a:t>سرثابت : </a:t>
            </a:r>
            <a:endParaRPr lang="fa-IR" sz="2400" dirty="0" smtClean="0"/>
          </a:p>
          <a:p>
            <a:r>
              <a:rPr lang="fa-IR" sz="2400" dirty="0" smtClean="0"/>
              <a:t>بخش قدامی تاج خاصره </a:t>
            </a:r>
          </a:p>
          <a:p>
            <a:endParaRPr lang="fa-IR" sz="2400" dirty="0"/>
          </a:p>
          <a:p>
            <a:r>
              <a:rPr lang="fa-IR" sz="2400" dirty="0"/>
              <a:t>سرمتحرک : </a:t>
            </a:r>
            <a:endParaRPr lang="fa-IR" sz="2400" dirty="0" smtClean="0"/>
          </a:p>
          <a:p>
            <a:r>
              <a:rPr lang="fa-IR" sz="2400" dirty="0" smtClean="0"/>
              <a:t>بعد از اتصال به نوار خاصره ای-درشت نئی به بخش خارجی استخوان تیبیا متصل میشود</a:t>
            </a:r>
          </a:p>
          <a:p>
            <a:endParaRPr lang="fa-IR" sz="2400" dirty="0" smtClean="0"/>
          </a:p>
          <a:p>
            <a:r>
              <a:rPr lang="fa-IR" sz="2400" b="1" u="sng" dirty="0" smtClean="0">
                <a:solidFill>
                  <a:srgbClr val="00B0F0"/>
                </a:solidFill>
              </a:rPr>
              <a:t>عمل : دور و خم کردن مفصل ران</a:t>
            </a:r>
            <a:endParaRPr lang="fa-IR" sz="2400" b="1" u="sng" dirty="0">
              <a:solidFill>
                <a:srgbClr val="00B0F0"/>
              </a:solidFill>
            </a:endParaRP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321065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"/>
            <a:ext cx="51434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105672" y="116633"/>
            <a:ext cx="5038328" cy="1080120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سرینی کوچک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4427984" y="1772816"/>
            <a:ext cx="4330824" cy="309634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sz="2400" dirty="0" smtClean="0"/>
              <a:t>سرثابت :</a:t>
            </a:r>
          </a:p>
          <a:p>
            <a:pPr algn="r"/>
            <a:r>
              <a:rPr lang="fa-IR" sz="2400" dirty="0" smtClean="0"/>
              <a:t>سطح خارجی استخوان خاصره</a:t>
            </a:r>
          </a:p>
          <a:p>
            <a:pPr algn="r"/>
            <a:r>
              <a:rPr lang="fa-IR" sz="2400" dirty="0" smtClean="0"/>
              <a:t>سرمتحرک : </a:t>
            </a:r>
          </a:p>
          <a:p>
            <a:pPr algn="r"/>
            <a:r>
              <a:rPr lang="fa-IR" sz="2400" dirty="0" smtClean="0"/>
              <a:t>سطح قدامی تروکانتر بزرگ</a:t>
            </a:r>
          </a:p>
          <a:p>
            <a:pPr algn="r"/>
            <a:endParaRPr lang="fa-IR" sz="2400" dirty="0" smtClean="0"/>
          </a:p>
          <a:p>
            <a:pPr algn="r"/>
            <a:r>
              <a:rPr lang="fa-IR" sz="2400" b="1" u="sng" dirty="0" smtClean="0">
                <a:solidFill>
                  <a:srgbClr val="00B0F0"/>
                </a:solidFill>
              </a:rPr>
              <a:t>عمل : دور کردن مفصل ران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491760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572000" y="476672"/>
            <a:ext cx="421538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a-IR" sz="3600" dirty="0" smtClean="0">
                <a:solidFill>
                  <a:srgbClr val="FF0000"/>
                </a:solidFill>
                <a:latin typeface="Arial"/>
                <a:cs typeface="Arial"/>
              </a:rPr>
              <a:t>سرینی میانی</a:t>
            </a:r>
            <a:endParaRPr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" y="192023"/>
            <a:ext cx="4242815" cy="6665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4427984" y="2276872"/>
            <a:ext cx="4330824" cy="403244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sz="2400" dirty="0" smtClean="0"/>
              <a:t>سرثابت : </a:t>
            </a:r>
          </a:p>
          <a:p>
            <a:pPr algn="r"/>
            <a:r>
              <a:rPr lang="fa-IR" sz="2400" dirty="0" smtClean="0"/>
              <a:t>سطح خارجی استخوان خاصره زیر تاج خاصره</a:t>
            </a:r>
          </a:p>
          <a:p>
            <a:pPr algn="r"/>
            <a:r>
              <a:rPr lang="fa-IR" sz="2400" dirty="0" smtClean="0"/>
              <a:t>سرمتحرک :</a:t>
            </a:r>
          </a:p>
          <a:p>
            <a:pPr algn="r"/>
            <a:r>
              <a:rPr lang="fa-IR" sz="2400" dirty="0" smtClean="0"/>
              <a:t>سطح خلفی و میانی تروکانتر بزرگ</a:t>
            </a:r>
          </a:p>
          <a:p>
            <a:pPr algn="r"/>
            <a:endParaRPr lang="fa-IR" sz="2400" dirty="0" smtClean="0"/>
          </a:p>
          <a:p>
            <a:pPr algn="r"/>
            <a:r>
              <a:rPr lang="fa-IR" sz="2400" b="1" u="sng" dirty="0" smtClean="0">
                <a:solidFill>
                  <a:srgbClr val="00B0F0"/>
                </a:solidFill>
              </a:rPr>
              <a:t>عمل : دور کردن / چرخش خارجی مفصل ران</a:t>
            </a:r>
          </a:p>
          <a:p>
            <a:pPr algn="r"/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243094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"/>
            <a:ext cx="4050791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50792" y="274638"/>
            <a:ext cx="4636008" cy="922114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rgbClr val="FF0000"/>
                </a:solidFill>
              </a:rPr>
              <a:t>سرینی بزرگ</a:t>
            </a:r>
            <a:endParaRPr lang="fa-IR" sz="3600" dirty="0">
              <a:solidFill>
                <a:srgbClr val="FF0000"/>
              </a:solidFill>
            </a:endParaRPr>
          </a:p>
        </p:txBody>
      </p:sp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4644008" y="1556792"/>
            <a:ext cx="4330824" cy="4392488"/>
          </a:xfrm>
        </p:spPr>
        <p:txBody>
          <a:bodyPr>
            <a:normAutofit/>
          </a:bodyPr>
          <a:lstStyle/>
          <a:p>
            <a:r>
              <a:rPr lang="fa-IR" sz="2400" dirty="0"/>
              <a:t>سرثابت : </a:t>
            </a:r>
            <a:endParaRPr lang="fa-IR" sz="2400" dirty="0" smtClean="0"/>
          </a:p>
          <a:p>
            <a:r>
              <a:rPr lang="fa-IR" sz="2400" dirty="0" smtClean="0"/>
              <a:t>سطح خلفی تاج خاصره/سطح خلفی خاجی و دنبالیچه</a:t>
            </a:r>
          </a:p>
          <a:p>
            <a:r>
              <a:rPr lang="fa-IR" sz="2400" dirty="0" smtClean="0"/>
              <a:t>سرمتحرک </a:t>
            </a:r>
            <a:r>
              <a:rPr lang="fa-IR" sz="2400" dirty="0"/>
              <a:t>: </a:t>
            </a:r>
            <a:endParaRPr lang="fa-IR" sz="2400" dirty="0" smtClean="0"/>
          </a:p>
          <a:p>
            <a:pPr marL="0" indent="0">
              <a:buNone/>
            </a:pPr>
            <a:r>
              <a:rPr lang="fa-IR" sz="2400" dirty="0" smtClean="0"/>
              <a:t>    برجستگی سرینی و نوار عضله پهن       نیام</a:t>
            </a:r>
          </a:p>
          <a:p>
            <a:pPr marL="0" indent="0">
              <a:buNone/>
            </a:pPr>
            <a:endParaRPr lang="fa-IR" sz="2400" dirty="0" smtClean="0"/>
          </a:p>
          <a:p>
            <a:r>
              <a:rPr lang="fa-IR" sz="2400" b="1" u="sng" dirty="0" smtClean="0">
                <a:solidFill>
                  <a:srgbClr val="00B0F0"/>
                </a:solidFill>
              </a:rPr>
              <a:t>عمل : باز کردن / چرخش خارجی مفصل ران</a:t>
            </a:r>
            <a:endParaRPr lang="fa-IR" sz="2400" b="1" u="sng" dirty="0">
              <a:solidFill>
                <a:srgbClr val="00B0F0"/>
              </a:solidFill>
            </a:endParaRP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41896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353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803903" y="1563625"/>
            <a:ext cx="3657600" cy="4029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اداکتورهای ران</a:t>
            </a:r>
            <a:endParaRPr lang="fa-I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07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923919" y="188640"/>
            <a:ext cx="453428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a-IR" sz="3600" dirty="0" smtClean="0">
                <a:solidFill>
                  <a:srgbClr val="FF0000"/>
                </a:solidFill>
                <a:latin typeface="Arial"/>
                <a:cs typeface="Arial"/>
              </a:rPr>
              <a:t>عضله خیاطه</a:t>
            </a:r>
            <a:endParaRPr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3131840" y="1700808"/>
            <a:ext cx="5760640" cy="4752528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/>
              <a:t>سر ثابت :</a:t>
            </a:r>
          </a:p>
          <a:p>
            <a:pPr algn="r"/>
            <a:r>
              <a:rPr lang="en-US" sz="2400" dirty="0" smtClean="0"/>
              <a:t>ASIS</a:t>
            </a:r>
          </a:p>
          <a:p>
            <a:pPr algn="r"/>
            <a:r>
              <a:rPr lang="fa-IR" sz="2400" dirty="0" smtClean="0"/>
              <a:t>سر متحرک :</a:t>
            </a:r>
          </a:p>
          <a:p>
            <a:pPr algn="r"/>
            <a:r>
              <a:rPr lang="fa-IR" sz="2400" dirty="0" smtClean="0"/>
              <a:t>بخش داخلی استخوان تیبیا</a:t>
            </a:r>
          </a:p>
          <a:p>
            <a:pPr algn="r"/>
            <a:endParaRPr lang="fa-IR" sz="2400" dirty="0"/>
          </a:p>
          <a:p>
            <a:pPr algn="r"/>
            <a:r>
              <a:rPr lang="fa-IR" sz="2400" u="sng" dirty="0" smtClean="0">
                <a:solidFill>
                  <a:schemeClr val="tx1"/>
                </a:solidFill>
              </a:rPr>
              <a:t>عمل : </a:t>
            </a:r>
          </a:p>
          <a:p>
            <a:pPr algn="r"/>
            <a:r>
              <a:rPr lang="fa-IR" sz="2400" u="sng" dirty="0" smtClean="0">
                <a:solidFill>
                  <a:schemeClr val="tx1"/>
                </a:solidFill>
              </a:rPr>
              <a:t>خم کردن/چرخش خارجی مفصل ران </a:t>
            </a:r>
          </a:p>
          <a:p>
            <a:pPr algn="r"/>
            <a:r>
              <a:rPr lang="fa-IR" sz="2400" u="sng" dirty="0" smtClean="0">
                <a:solidFill>
                  <a:schemeClr val="tx1"/>
                </a:solidFill>
              </a:rPr>
              <a:t>هنگام خم کردن همزمان ران و زانو</a:t>
            </a:r>
            <a:endParaRPr lang="fa-IR" sz="2400" u="sng" dirty="0">
              <a:solidFill>
                <a:schemeClr val="tx1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" y="243411"/>
            <a:ext cx="3923918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473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57199"/>
            <a:ext cx="3018662" cy="6400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25946" y="1"/>
            <a:ext cx="2718054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solidFill>
                  <a:srgbClr val="FF0000"/>
                </a:solidFill>
              </a:rPr>
              <a:t>سوئز خاصره ای</a:t>
            </a:r>
            <a:endParaRPr lang="fa-IR" sz="3600" dirty="0">
              <a:solidFill>
                <a:srgbClr val="FF0000"/>
              </a:solidFill>
            </a:endParaRPr>
          </a:p>
        </p:txBody>
      </p:sp>
      <p:sp>
        <p:nvSpPr>
          <p:cNvPr id="7" name="Subtitle 9"/>
          <p:cNvSpPr txBox="1">
            <a:spLocks/>
          </p:cNvSpPr>
          <p:nvPr/>
        </p:nvSpPr>
        <p:spPr>
          <a:xfrm>
            <a:off x="3131840" y="1340768"/>
            <a:ext cx="3294106" cy="511256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2400" dirty="0" smtClean="0"/>
              <a:t>سر ثابت :</a:t>
            </a:r>
          </a:p>
          <a:p>
            <a:pPr marL="0" indent="0">
              <a:buNone/>
            </a:pPr>
            <a:r>
              <a:rPr lang="fa-IR" sz="2400" dirty="0" smtClean="0"/>
              <a:t>سطح درونی لگن خاصره</a:t>
            </a:r>
          </a:p>
          <a:p>
            <a:pPr marL="0" indent="0">
              <a:buNone/>
            </a:pPr>
            <a:r>
              <a:rPr lang="fa-IR" sz="2400" dirty="0" smtClean="0"/>
              <a:t>لبه تحتانی زوائد عرضی 5 مهره کمری و جسم مهره </a:t>
            </a:r>
            <a:r>
              <a:rPr lang="en-US" sz="2400" dirty="0" smtClean="0"/>
              <a:t>T12 </a:t>
            </a:r>
            <a:r>
              <a:rPr lang="fa-IR" sz="2400" dirty="0" smtClean="0"/>
              <a:t> وقائده استخوان خاجی</a:t>
            </a:r>
          </a:p>
          <a:p>
            <a:pPr marL="0" indent="0">
              <a:buNone/>
            </a:pPr>
            <a:endParaRPr lang="fa-IR" sz="2400" dirty="0" smtClean="0"/>
          </a:p>
          <a:p>
            <a:pPr marL="0" indent="0">
              <a:buNone/>
            </a:pPr>
            <a:r>
              <a:rPr lang="fa-IR" sz="2400" dirty="0" smtClean="0"/>
              <a:t>سر متحرک :</a:t>
            </a:r>
          </a:p>
          <a:p>
            <a:pPr marL="0" indent="0">
              <a:buNone/>
            </a:pPr>
            <a:r>
              <a:rPr lang="fa-IR" sz="2400" dirty="0" smtClean="0"/>
              <a:t>تروکانتر کوچک ران</a:t>
            </a:r>
          </a:p>
          <a:p>
            <a:pPr marL="0" indent="0">
              <a:buNone/>
            </a:pPr>
            <a:endParaRPr lang="fa-IR" sz="2400" dirty="0" smtClean="0"/>
          </a:p>
          <a:p>
            <a:r>
              <a:rPr lang="fa-IR" sz="2400" u="sng" dirty="0" smtClean="0"/>
              <a:t>عمل : </a:t>
            </a:r>
          </a:p>
          <a:p>
            <a:pPr marL="0" indent="0">
              <a:buNone/>
            </a:pPr>
            <a:r>
              <a:rPr lang="fa-IR" sz="2400" u="sng" dirty="0" smtClean="0"/>
              <a:t>خم کردن/چرخش خارجی مفصل ران </a:t>
            </a:r>
          </a:p>
        </p:txBody>
      </p:sp>
    </p:spTree>
    <p:extLst>
      <p:ext uri="{BB962C8B-B14F-4D97-AF65-F5344CB8AC3E}">
        <p14:creationId xmlns:p14="http://schemas.microsoft.com/office/powerpoint/2010/main" val="2207489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5505" y="43136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“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9603" y="2528138"/>
            <a:ext cx="273368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”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106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424936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 smtClean="0"/>
              <a:t>استخوان بندی محوری</a:t>
            </a:r>
            <a:br>
              <a:rPr lang="fa-IR" b="1" dirty="0" smtClean="0"/>
            </a:br>
            <a:r>
              <a:rPr lang="en-US" b="1" dirty="0" smtClean="0"/>
              <a:t>axial skeleton</a:t>
            </a:r>
            <a:endParaRPr lang="fa-IR" b="1" dirty="0"/>
          </a:p>
        </p:txBody>
      </p:sp>
      <p:pic>
        <p:nvPicPr>
          <p:cNvPr id="26628" name="Picture 4" descr="http://cnx.org/content/m44781/latest/Figure_38_01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576064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1556792"/>
            <a:ext cx="25922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C00000"/>
                </a:solidFill>
              </a:rPr>
              <a:t>اسکلت بندی محوری </a:t>
            </a:r>
          </a:p>
          <a:p>
            <a:r>
              <a:rPr lang="fa-IR" b="1" dirty="0" smtClean="0">
                <a:solidFill>
                  <a:srgbClr val="C00000"/>
                </a:solidFill>
              </a:rPr>
              <a:t>دارای 80  قطعه استخوان </a:t>
            </a:r>
            <a:endParaRPr lang="fa-I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5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772025" y="1"/>
            <a:ext cx="4371975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5112568" cy="1008112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rgbClr val="FF0000"/>
                </a:solidFill>
              </a:rPr>
              <a:t>چهارسررانی</a:t>
            </a:r>
            <a:endParaRPr lang="fa-IR" sz="3600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4376489" cy="5472608"/>
          </a:xfrm>
        </p:spPr>
        <p:txBody>
          <a:bodyPr>
            <a:normAutofit lnSpcReduction="10000"/>
          </a:bodyPr>
          <a:lstStyle/>
          <a:p>
            <a:pPr algn="r"/>
            <a:r>
              <a:rPr lang="fa-IR" sz="2400" dirty="0" smtClean="0"/>
              <a:t>عضله راست رانی:</a:t>
            </a:r>
          </a:p>
          <a:p>
            <a:pPr algn="r"/>
            <a:r>
              <a:rPr lang="fa-IR" sz="2400" dirty="0" smtClean="0"/>
              <a:t>سر ثابت : خار خاصره ای قدامی تحتانی</a:t>
            </a:r>
          </a:p>
          <a:p>
            <a:pPr algn="r"/>
            <a:r>
              <a:rPr lang="fa-IR" sz="2400" dirty="0" smtClean="0"/>
              <a:t>سر متحرک : بخش فوقانی استخوان کشکک و از طریق وتر کشککی به استخوان درشت نی متصل میشود</a:t>
            </a:r>
          </a:p>
          <a:p>
            <a:pPr algn="r"/>
            <a:r>
              <a:rPr lang="fa-IR" sz="2400" dirty="0" smtClean="0"/>
              <a:t>عمل : خم کردن مفصل ران / باز کردن مفصل زانو</a:t>
            </a:r>
          </a:p>
          <a:p>
            <a:pPr algn="r"/>
            <a:r>
              <a:rPr lang="fa-IR" sz="2400" dirty="0" smtClean="0"/>
              <a:t>عضله پهن خارجی</a:t>
            </a:r>
          </a:p>
          <a:p>
            <a:pPr algn="r"/>
            <a:r>
              <a:rPr lang="fa-IR" sz="2400" dirty="0"/>
              <a:t>سر ثابت : </a:t>
            </a:r>
            <a:r>
              <a:rPr lang="fa-IR" sz="2400" dirty="0" smtClean="0"/>
              <a:t>خط بین تروکانتر بزرگ و کوچک ران / نیمه فوقانی خط خشن</a:t>
            </a:r>
            <a:endParaRPr lang="fa-IR" sz="2400" dirty="0"/>
          </a:p>
          <a:p>
            <a:pPr algn="r"/>
            <a:r>
              <a:rPr lang="fa-IR" sz="2400" dirty="0"/>
              <a:t>سر متحرک : </a:t>
            </a:r>
            <a:r>
              <a:rPr lang="fa-IR" sz="2400" dirty="0" smtClean="0"/>
              <a:t>لبه خارجی استخوان </a:t>
            </a:r>
            <a:r>
              <a:rPr lang="fa-IR" sz="2400" dirty="0"/>
              <a:t>کشکک و از طریق وتر کشککی به استخوان درشت نی متصل میشود</a:t>
            </a:r>
          </a:p>
          <a:p>
            <a:pPr algn="r"/>
            <a:r>
              <a:rPr lang="fa-IR" sz="2400" dirty="0"/>
              <a:t>عمل : </a:t>
            </a:r>
            <a:r>
              <a:rPr lang="fa-IR" sz="2400" dirty="0" smtClean="0"/>
              <a:t>باز </a:t>
            </a:r>
            <a:r>
              <a:rPr lang="fa-IR" sz="2400" dirty="0"/>
              <a:t>کردن مفصل </a:t>
            </a:r>
            <a:r>
              <a:rPr lang="fa-IR" sz="2400" dirty="0" smtClean="0"/>
              <a:t>زانو</a:t>
            </a:r>
          </a:p>
          <a:p>
            <a:pPr algn="r"/>
            <a:endParaRPr lang="fa-IR" sz="2400" dirty="0"/>
          </a:p>
          <a:p>
            <a:pPr algn="r"/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4128042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23528" y="1412776"/>
            <a:ext cx="3276981" cy="3633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211960" y="764704"/>
            <a:ext cx="4536504" cy="487409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fa-IR" sz="2400" dirty="0"/>
              <a:t>عضله پهن میانی</a:t>
            </a:r>
          </a:p>
          <a:p>
            <a:pPr algn="r"/>
            <a:r>
              <a:rPr lang="fa-IR" sz="2400" dirty="0"/>
              <a:t>سر ثابت : بخش فوقانی سطح قدامی استخوان ران</a:t>
            </a:r>
          </a:p>
          <a:p>
            <a:pPr algn="r"/>
            <a:r>
              <a:rPr lang="fa-IR" sz="2400" dirty="0"/>
              <a:t>سر متحرک : بخش فوقانی استخوان کشکک و از طریق وتر کشککی به استخوان درشت نی متصل میشود</a:t>
            </a:r>
          </a:p>
          <a:p>
            <a:pPr algn="r"/>
            <a:r>
              <a:rPr lang="fa-IR" sz="2400" dirty="0"/>
              <a:t>عمل :  باز کردن مفصل زانو</a:t>
            </a:r>
          </a:p>
          <a:p>
            <a:pPr algn="r"/>
            <a:r>
              <a:rPr lang="fa-IR" sz="2400" dirty="0"/>
              <a:t>عضله پهن داخلی :</a:t>
            </a:r>
          </a:p>
          <a:p>
            <a:pPr algn="r"/>
            <a:r>
              <a:rPr lang="fa-IR" sz="2400" dirty="0"/>
              <a:t>سر ثابت : سراسر طول خط خشن و لبه داخلی استخوان ران</a:t>
            </a:r>
          </a:p>
          <a:p>
            <a:pPr algn="r"/>
            <a:r>
              <a:rPr lang="fa-IR" sz="2400" dirty="0"/>
              <a:t>سر متحرک : بخش فوقانی استخوان کشکک و از طریق وتر کشککی به استخوان درشت نی متصل میشود</a:t>
            </a:r>
          </a:p>
          <a:p>
            <a:pPr algn="r"/>
            <a:r>
              <a:rPr lang="fa-IR" sz="2400" dirty="0"/>
              <a:t>عمل : باز کردن مفصل زانو</a:t>
            </a:r>
          </a:p>
          <a:p>
            <a:pPr algn="r"/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10077087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83956" y="82536"/>
            <a:ext cx="4064508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850106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همسترینگ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395536" y="1268760"/>
            <a:ext cx="4536504" cy="487409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2400" dirty="0" smtClean="0"/>
              <a:t>عضله دو سر رانی</a:t>
            </a:r>
          </a:p>
          <a:p>
            <a:pPr marL="0" indent="0">
              <a:buNone/>
            </a:pPr>
            <a:r>
              <a:rPr lang="fa-IR" sz="2400" dirty="0" smtClean="0"/>
              <a:t>سر ثابت</a:t>
            </a:r>
          </a:p>
          <a:p>
            <a:pPr marL="457200" indent="-457200">
              <a:buAutoNum type="arabicParenR"/>
            </a:pPr>
            <a:r>
              <a:rPr lang="fa-IR" sz="2400" dirty="0" smtClean="0"/>
              <a:t>سرطویل : برجستگی نشیمنگاهی</a:t>
            </a:r>
          </a:p>
          <a:p>
            <a:pPr marL="457200" indent="-457200">
              <a:buAutoNum type="arabicParenR"/>
            </a:pPr>
            <a:r>
              <a:rPr lang="fa-IR" sz="2400" dirty="0" smtClean="0"/>
              <a:t>سرکوتاه : نیمه تحتانی خط خشن و لبه خارجی اپیکندیل خارجی استخوان ران</a:t>
            </a:r>
          </a:p>
          <a:p>
            <a:pPr marL="0" indent="0">
              <a:buNone/>
            </a:pPr>
            <a:r>
              <a:rPr lang="fa-IR" sz="2400" dirty="0" smtClean="0"/>
              <a:t>سر متحرک :اپیکندیل خارجی استخوان تیبیا و سر استخوان فیبولا</a:t>
            </a:r>
          </a:p>
          <a:p>
            <a:pPr marL="0" indent="0">
              <a:buNone/>
            </a:pPr>
            <a:r>
              <a:rPr lang="fa-IR" sz="2400" dirty="0" smtClean="0"/>
              <a:t>عمل : باز کردن و چرخش خارجی مفصل ران / خم کردن و چرخش خارجی مفصل زانو</a:t>
            </a: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4015208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079492" y="0"/>
            <a:ext cx="406450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526085" y="332656"/>
            <a:ext cx="4536504" cy="63367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2400" dirty="0" smtClean="0"/>
              <a:t>عضله نیمه وتری</a:t>
            </a:r>
          </a:p>
          <a:p>
            <a:r>
              <a:rPr lang="fa-IR" sz="2400" dirty="0" smtClean="0"/>
              <a:t>سر ثابت : برجستگی نشیمنگاهی</a:t>
            </a:r>
          </a:p>
          <a:p>
            <a:r>
              <a:rPr lang="fa-IR" sz="2400" dirty="0" smtClean="0"/>
              <a:t>سر متحرک : سطح قدامی بخش فوقانی تیبیا</a:t>
            </a:r>
          </a:p>
          <a:p>
            <a:r>
              <a:rPr lang="fa-IR" sz="2400" dirty="0" smtClean="0"/>
              <a:t>عمل :  باز کردن و چرخش داخلی مفصل ران/خم کردن و چرخش داخلی مفصل زانو</a:t>
            </a:r>
          </a:p>
          <a:p>
            <a:r>
              <a:rPr lang="fa-IR" sz="2400" dirty="0" smtClean="0"/>
              <a:t>عضله نیم غشایی:</a:t>
            </a:r>
          </a:p>
          <a:p>
            <a:r>
              <a:rPr lang="fa-IR" sz="2400" dirty="0" smtClean="0"/>
              <a:t>سر ثابت : برجستگی نشیمنگاهی</a:t>
            </a:r>
          </a:p>
          <a:p>
            <a:r>
              <a:rPr lang="fa-IR" sz="2400" dirty="0" smtClean="0"/>
              <a:t>سر متحرک : سطح خلفی داخلی اپیکندیل داخلی تیبیا</a:t>
            </a:r>
          </a:p>
          <a:p>
            <a:r>
              <a:rPr lang="fa-IR" sz="2400" dirty="0" smtClean="0"/>
              <a:t>عمل :</a:t>
            </a:r>
            <a:r>
              <a:rPr lang="fa-IR" sz="2400" dirty="0"/>
              <a:t>باز کردن و چرخش داخلی مفصل ران/خم کردن و چرخش داخلی مفصل زانو</a:t>
            </a:r>
          </a:p>
          <a:p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3289589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5030" y="540388"/>
            <a:ext cx="254318" cy="1136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850"/>
              </a:lnSpc>
            </a:pPr>
            <a:r>
              <a:rPr sz="8000" dirty="0">
                <a:solidFill>
                  <a:srgbClr val="C0E374"/>
                </a:solidFill>
                <a:latin typeface="Arial"/>
                <a:cs typeface="Arial"/>
              </a:rPr>
              <a:t>“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" y="76199"/>
            <a:ext cx="4656581" cy="678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375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عضله دو قلو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11" name="Subtitle 9"/>
          <p:cNvSpPr txBox="1">
            <a:spLocks/>
          </p:cNvSpPr>
          <p:nvPr/>
        </p:nvSpPr>
        <p:spPr>
          <a:xfrm>
            <a:off x="3131840" y="1700808"/>
            <a:ext cx="5760640" cy="475252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2400" dirty="0" smtClean="0"/>
              <a:t>سر ثابت </a:t>
            </a:r>
          </a:p>
          <a:p>
            <a:r>
              <a:rPr lang="fa-IR" sz="2400" dirty="0" smtClean="0"/>
              <a:t>سرداخلی : سطح خلفی اپیکندیل داخلی استخوان ران</a:t>
            </a:r>
          </a:p>
          <a:p>
            <a:r>
              <a:rPr lang="fa-IR" sz="2400" dirty="0" smtClean="0"/>
              <a:t>سر خارجی : </a:t>
            </a:r>
            <a:r>
              <a:rPr lang="fa-IR" sz="2400" dirty="0"/>
              <a:t>سطح خلفی اپیکندیل خارجی استخوان ران</a:t>
            </a:r>
          </a:p>
          <a:p>
            <a:endParaRPr lang="en-US" sz="2400" dirty="0" smtClean="0"/>
          </a:p>
          <a:p>
            <a:r>
              <a:rPr lang="fa-IR" sz="2400" dirty="0" smtClean="0"/>
              <a:t>سر متحرک : از طریق تاندون آشیل به سطح خلفی استخوان پاشنه</a:t>
            </a:r>
          </a:p>
          <a:p>
            <a:endParaRPr lang="fa-IR" sz="2400" dirty="0" smtClean="0"/>
          </a:p>
          <a:p>
            <a:r>
              <a:rPr lang="fa-IR" sz="2400" u="sng" dirty="0" smtClean="0"/>
              <a:t>عمل : </a:t>
            </a:r>
          </a:p>
          <a:p>
            <a:r>
              <a:rPr lang="fa-IR" sz="2400" u="sng" dirty="0" smtClean="0"/>
              <a:t>پلانتار فلکشن مچ پا / فلکشن مفصل زانو</a:t>
            </a:r>
            <a:endParaRPr lang="fa-IR" sz="2400" u="sng" dirty="0"/>
          </a:p>
        </p:txBody>
      </p:sp>
    </p:spTree>
    <p:extLst>
      <p:ext uri="{BB962C8B-B14F-4D97-AF65-F5344CB8AC3E}">
        <p14:creationId xmlns:p14="http://schemas.microsoft.com/office/powerpoint/2010/main" val="6551544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850392"/>
            <a:ext cx="4226813" cy="6007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36033" y="0"/>
            <a:ext cx="4307967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79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عضلات راست شکمی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400" dirty="0" smtClean="0"/>
              <a:t>سر ثابت : ستیغ عانه</a:t>
            </a:r>
          </a:p>
          <a:p>
            <a:r>
              <a:rPr lang="fa-IR" sz="2400" dirty="0" smtClean="0"/>
              <a:t>سر متحرک : غضروف </a:t>
            </a:r>
          </a:p>
          <a:p>
            <a:r>
              <a:rPr lang="fa-IR" sz="2400" dirty="0" smtClean="0"/>
              <a:t>دنده های 5،6،7 و زائده خنجری </a:t>
            </a:r>
          </a:p>
          <a:p>
            <a:r>
              <a:rPr lang="fa-IR" sz="2400" dirty="0" smtClean="0"/>
              <a:t>جناغ</a:t>
            </a:r>
          </a:p>
          <a:p>
            <a:r>
              <a:rPr lang="fa-IR" sz="2400" dirty="0" smtClean="0"/>
              <a:t>عمل : </a:t>
            </a:r>
          </a:p>
          <a:p>
            <a:r>
              <a:rPr lang="fa-IR" sz="2400" dirty="0" smtClean="0"/>
              <a:t>فلکشن کمر مستقیم و لترال</a:t>
            </a:r>
            <a:endParaRPr lang="fa-IR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" y="1268760"/>
            <a:ext cx="4838700" cy="545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8452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عضلات مایل خارجی شکم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fa-IR" dirty="0" smtClean="0"/>
              <a:t>سر ثابت : </a:t>
            </a:r>
            <a:endParaRPr lang="fa-IR" dirty="0" smtClean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 </a:t>
            </a:r>
            <a:r>
              <a:rPr lang="fa-IR" dirty="0" smtClean="0"/>
              <a:t>8 </a:t>
            </a:r>
            <a:r>
              <a:rPr lang="fa-IR" dirty="0" smtClean="0"/>
              <a:t>دنده پایینی</a:t>
            </a:r>
          </a:p>
          <a:p>
            <a:r>
              <a:rPr lang="fa-IR" dirty="0" smtClean="0"/>
              <a:t>سر متحرک :</a:t>
            </a:r>
          </a:p>
          <a:p>
            <a:pPr marL="0" indent="0">
              <a:buNone/>
            </a:pPr>
            <a:r>
              <a:rPr lang="fa-IR" dirty="0" smtClean="0"/>
              <a:t> ستیغ عانه و نیام شکمی</a:t>
            </a:r>
          </a:p>
          <a:p>
            <a:pPr marL="0" indent="0">
              <a:buNone/>
            </a:pPr>
            <a:r>
              <a:rPr lang="fa-IR" dirty="0" smtClean="0"/>
              <a:t>عمل : فلکشن تنه مستقیم و لترال</a:t>
            </a:r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2428875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129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عضلات مایل داخلی شکم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سر ثابت : قسمت قدامی خاصره ای و نیام پشتی کمر</a:t>
            </a:r>
          </a:p>
          <a:p>
            <a:r>
              <a:rPr lang="fa-IR" dirty="0" smtClean="0"/>
              <a:t>سر متحرک : غضروف دنده های 8و9و10 و </a:t>
            </a:r>
          </a:p>
          <a:p>
            <a:pPr marL="0" indent="0">
              <a:buNone/>
            </a:pPr>
            <a:r>
              <a:rPr lang="fa-IR" dirty="0" smtClean="0"/>
              <a:t>نیام شکمی</a:t>
            </a:r>
          </a:p>
          <a:p>
            <a:pPr marL="0" indent="0">
              <a:buNone/>
            </a:pPr>
            <a:r>
              <a:rPr lang="fa-IR" dirty="0" smtClean="0"/>
              <a:t>عمل :</a:t>
            </a:r>
          </a:p>
          <a:p>
            <a:pPr marL="0" indent="0">
              <a:buNone/>
            </a:pPr>
            <a:r>
              <a:rPr lang="fa-IR" dirty="0" smtClean="0"/>
              <a:t>فلکشن کمر مستقیم و لترال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1431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5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عضله سینه ای بزرگ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1600200"/>
            <a:ext cx="4906887" cy="4525963"/>
          </a:xfrm>
        </p:spPr>
        <p:txBody>
          <a:bodyPr/>
          <a:lstStyle/>
          <a:p>
            <a:r>
              <a:rPr lang="fa-IR" dirty="0" smtClean="0"/>
              <a:t>سر ثابت :نیمه داخلی ترقوه ، استخوان جناغ ،غضروف 6 دنده اول ،نیام عضله مایل خارجی</a:t>
            </a:r>
          </a:p>
          <a:p>
            <a:r>
              <a:rPr lang="fa-IR" dirty="0" smtClean="0"/>
              <a:t>سر متحرک : ستیغ زیر برجستگی استخوان بازو</a:t>
            </a:r>
          </a:p>
          <a:p>
            <a:r>
              <a:rPr lang="fa-IR" dirty="0" smtClean="0"/>
              <a:t>عمل :</a:t>
            </a:r>
          </a:p>
          <a:p>
            <a:pPr marL="0" indent="0">
              <a:buNone/>
            </a:pPr>
            <a:r>
              <a:rPr lang="fa-IR" dirty="0" smtClean="0"/>
              <a:t>چرخش داخلی/ادداکشن بازو</a:t>
            </a:r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28800"/>
            <a:ext cx="36004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9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258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عضله سینه ای کوچک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778" y="1600200"/>
            <a:ext cx="4001021" cy="4525963"/>
          </a:xfrm>
        </p:spPr>
        <p:txBody>
          <a:bodyPr/>
          <a:lstStyle/>
          <a:p>
            <a:r>
              <a:rPr lang="fa-IR" dirty="0"/>
              <a:t>سر ثابت </a:t>
            </a:r>
            <a:r>
              <a:rPr lang="fa-IR" dirty="0" smtClean="0"/>
              <a:t>:سطح خارجی دنده های 3،4،5</a:t>
            </a:r>
          </a:p>
          <a:p>
            <a:r>
              <a:rPr lang="fa-IR" dirty="0" smtClean="0"/>
              <a:t>سر </a:t>
            </a:r>
            <a:r>
              <a:rPr lang="fa-IR" dirty="0"/>
              <a:t>متحرک </a:t>
            </a:r>
            <a:r>
              <a:rPr lang="fa-IR" dirty="0" smtClean="0"/>
              <a:t>:زائده غرابی استخوان کتف</a:t>
            </a:r>
          </a:p>
          <a:p>
            <a:r>
              <a:rPr lang="fa-IR" dirty="0" smtClean="0"/>
              <a:t>عمل :</a:t>
            </a:r>
          </a:p>
          <a:p>
            <a:pPr marL="0" indent="0">
              <a:buNone/>
            </a:pPr>
            <a:r>
              <a:rPr lang="fa-IR" dirty="0" smtClean="0"/>
              <a:t>ابداکشن کتف</a:t>
            </a:r>
            <a:endParaRPr lang="fa-I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3786187" cy="378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25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عضله دندانه ای قدامی</a:t>
            </a: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26391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85778" y="1600200"/>
            <a:ext cx="4001021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/>
              <a:t>سر ثابت :سطح جانبی 9 دنده فوقانی</a:t>
            </a:r>
          </a:p>
          <a:p>
            <a:r>
              <a:rPr lang="fa-IR" dirty="0" smtClean="0"/>
              <a:t>سر متحرک :تمام طول داخلی استخوان کتف در سطح قدامی</a:t>
            </a:r>
          </a:p>
          <a:p>
            <a:r>
              <a:rPr lang="fa-IR" dirty="0" smtClean="0"/>
              <a:t>عمل :</a:t>
            </a:r>
          </a:p>
          <a:p>
            <a:pPr marL="0" indent="0">
              <a:buFont typeface="Arial" pitchFamily="34" charset="0"/>
              <a:buNone/>
            </a:pPr>
            <a:r>
              <a:rPr lang="fa-IR" dirty="0" smtClean="0"/>
              <a:t>ابداکشن کتف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5672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3842" y="85725"/>
            <a:ext cx="7157621" cy="6686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16600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020" y="1435608"/>
            <a:ext cx="3491865" cy="4238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a-IR" dirty="0" smtClean="0"/>
              <a:t>عضله دلتوئید</a:t>
            </a:r>
            <a:endParaRPr lang="fa-IR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59886" y="1124744"/>
            <a:ext cx="5376610" cy="5544616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a-IR" dirty="0" smtClean="0"/>
              <a:t>سرثابت :</a:t>
            </a:r>
          </a:p>
          <a:p>
            <a:pPr marL="0" indent="0">
              <a:buNone/>
            </a:pPr>
            <a:r>
              <a:rPr lang="fa-IR" dirty="0" smtClean="0"/>
              <a:t>قدامی:سطح قدامی استخوان ترقوه</a:t>
            </a:r>
          </a:p>
          <a:p>
            <a:pPr marL="0" indent="0">
              <a:buNone/>
            </a:pPr>
            <a:r>
              <a:rPr lang="fa-IR" dirty="0" smtClean="0"/>
              <a:t>میانی : زائده آخرومی</a:t>
            </a:r>
          </a:p>
          <a:p>
            <a:pPr marL="0" indent="0">
              <a:buNone/>
            </a:pPr>
            <a:r>
              <a:rPr lang="fa-IR" dirty="0" smtClean="0"/>
              <a:t>خلفی : لبه تحتانی خار کتف</a:t>
            </a:r>
          </a:p>
          <a:p>
            <a:r>
              <a:rPr lang="fa-IR" dirty="0" smtClean="0">
                <a:solidFill>
                  <a:srgbClr val="FF0000"/>
                </a:solidFill>
              </a:rPr>
              <a:t>سر متحرک </a:t>
            </a:r>
            <a:r>
              <a:rPr lang="fa-IR" dirty="0" smtClean="0"/>
              <a:t>: برجیتگی سطح خارجی و میانی استخوان بازو</a:t>
            </a:r>
          </a:p>
          <a:p>
            <a:r>
              <a:rPr lang="fa-IR" dirty="0" smtClean="0"/>
              <a:t>عمل :</a:t>
            </a:r>
          </a:p>
          <a:p>
            <a:pPr marL="0" indent="0">
              <a:buFont typeface="Arial" pitchFamily="34" charset="0"/>
              <a:buNone/>
            </a:pPr>
            <a:r>
              <a:rPr lang="fa-IR" dirty="0" smtClean="0"/>
              <a:t>قدامی : دور کردن/خم کردک/نزدیک کردن افقی و چرخش داخلی مفصل شانه</a:t>
            </a:r>
          </a:p>
          <a:p>
            <a:pPr marL="0" indent="0">
              <a:buFont typeface="Arial" pitchFamily="34" charset="0"/>
              <a:buNone/>
            </a:pPr>
            <a:r>
              <a:rPr lang="fa-IR" dirty="0" smtClean="0"/>
              <a:t>میانی : دور کردن مفصل شانه</a:t>
            </a:r>
          </a:p>
          <a:p>
            <a:pPr marL="0" indent="0">
              <a:buFont typeface="Arial" pitchFamily="34" charset="0"/>
              <a:buNone/>
            </a:pPr>
            <a:r>
              <a:rPr lang="fa-IR" dirty="0" smtClean="0"/>
              <a:t>خلفی : باز کردن/دور کردن افقی/چرخش خارجی مفصل شانه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43741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عضله دو سر بازویی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786" y="1600200"/>
            <a:ext cx="5910014" cy="4525963"/>
          </a:xfrm>
        </p:spPr>
        <p:txBody>
          <a:bodyPr/>
          <a:lstStyle/>
          <a:p>
            <a:r>
              <a:rPr lang="fa-IR" dirty="0"/>
              <a:t>سر ثابت </a:t>
            </a:r>
            <a:r>
              <a:rPr lang="fa-IR" dirty="0" smtClean="0"/>
              <a:t>:</a:t>
            </a:r>
          </a:p>
          <a:p>
            <a:pPr lvl="0"/>
            <a:r>
              <a:rPr lang="fa-IR" dirty="0" smtClean="0"/>
              <a:t>سر دراز : </a:t>
            </a:r>
            <a:r>
              <a:rPr lang="fa-IR" dirty="0">
                <a:latin typeface="Arial" pitchFamily="34" charset="0"/>
                <a:cs typeface="Arial" pitchFamily="34" charset="0"/>
              </a:rPr>
              <a:t>بالای حفره دوری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fa-IR" dirty="0" smtClean="0">
                <a:latin typeface="Arial" pitchFamily="34" charset="0"/>
                <a:cs typeface="Arial" pitchFamily="34" charset="0"/>
              </a:rPr>
              <a:t>کتف</a:t>
            </a:r>
            <a:endParaRPr lang="fa-IR" dirty="0" smtClean="0"/>
          </a:p>
          <a:p>
            <a:r>
              <a:rPr lang="fa-IR" dirty="0" smtClean="0"/>
              <a:t>سر کوتاه : زائده غرابی استخوان کتف</a:t>
            </a:r>
            <a:endParaRPr lang="fa-IR" dirty="0"/>
          </a:p>
          <a:p>
            <a:pPr lvl="0"/>
            <a:r>
              <a:rPr lang="fa-IR" dirty="0"/>
              <a:t>سر متحرک </a:t>
            </a:r>
            <a:r>
              <a:rPr lang="fa-IR" dirty="0" smtClean="0"/>
              <a:t>:</a:t>
            </a:r>
            <a:r>
              <a:rPr lang="fa-IR" dirty="0">
                <a:latin typeface="Arial" pitchFamily="34" charset="0"/>
                <a:cs typeface="Arial" pitchFamily="34" charset="0"/>
              </a:rPr>
              <a:t> برجستگی </a:t>
            </a:r>
            <a:r>
              <a:rPr lang="fa-IR" dirty="0" smtClean="0">
                <a:latin typeface="Arial" pitchFamily="34" charset="0"/>
                <a:cs typeface="Arial" pitchFamily="34" charset="0"/>
              </a:rPr>
              <a:t>استخوان رادیوس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fa-IR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fa-IR" dirty="0" smtClean="0">
                <a:latin typeface="Arial" pitchFamily="34" charset="0"/>
                <a:cs typeface="Arial" pitchFamily="34" charset="0"/>
              </a:rPr>
              <a:t>عمل :</a:t>
            </a:r>
          </a:p>
          <a:p>
            <a:pPr lvl="0"/>
            <a:r>
              <a:rPr lang="fa-IR" dirty="0" smtClean="0">
                <a:latin typeface="Arial" pitchFamily="34" charset="0"/>
                <a:cs typeface="Arial" pitchFamily="34" charset="0"/>
              </a:rPr>
              <a:t>خم کردن مفصل آرنج/چرخش خارجی ساعد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fa-I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38125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5765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بازویی قدامی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600200"/>
            <a:ext cx="3898776" cy="4525963"/>
          </a:xfrm>
        </p:spPr>
        <p:txBody>
          <a:bodyPr/>
          <a:lstStyle/>
          <a:p>
            <a:pPr lvl="0"/>
            <a:r>
              <a:rPr lang="fa-IR" dirty="0" smtClean="0"/>
              <a:t>سر ثابت :</a:t>
            </a:r>
            <a:r>
              <a:rPr lang="fa-IR" dirty="0">
                <a:latin typeface="Arial" pitchFamily="34" charset="0"/>
                <a:cs typeface="Arial" pitchFamily="34" charset="0"/>
              </a:rPr>
              <a:t> نیمه پایینی بخش قدامی استخوان </a:t>
            </a:r>
            <a:r>
              <a:rPr lang="fa-IR" dirty="0" smtClean="0">
                <a:latin typeface="Arial" pitchFamily="34" charset="0"/>
                <a:cs typeface="Arial" pitchFamily="34" charset="0"/>
              </a:rPr>
              <a:t>بازو</a:t>
            </a:r>
            <a:endParaRPr lang="fa-IR" dirty="0" smtClean="0"/>
          </a:p>
          <a:p>
            <a:pPr lvl="0"/>
            <a:r>
              <a:rPr lang="fa-IR" dirty="0" smtClean="0"/>
              <a:t>سر متحرک :</a:t>
            </a:r>
            <a:r>
              <a:rPr lang="fa-IR" dirty="0">
                <a:latin typeface="Arial" pitchFamily="34" charset="0"/>
                <a:cs typeface="Arial" pitchFamily="34" charset="0"/>
              </a:rPr>
              <a:t> سطح قدامی زائده منقاری زند </a:t>
            </a:r>
            <a:r>
              <a:rPr lang="fa-IR" dirty="0" smtClean="0">
                <a:latin typeface="Arial" pitchFamily="34" charset="0"/>
                <a:cs typeface="Arial" pitchFamily="34" charset="0"/>
              </a:rPr>
              <a:t>زبرین</a:t>
            </a:r>
          </a:p>
          <a:p>
            <a:pPr lvl="0"/>
            <a:r>
              <a:rPr lang="fa-IR" dirty="0" smtClean="0">
                <a:latin typeface="Arial" pitchFamily="34" charset="0"/>
                <a:cs typeface="Arial" pitchFamily="34" charset="0"/>
              </a:rPr>
              <a:t>عمل </a:t>
            </a:r>
          </a:p>
          <a:p>
            <a:pPr lvl="0"/>
            <a:r>
              <a:rPr lang="fa-IR" dirty="0" smtClean="0">
                <a:latin typeface="Arial" pitchFamily="34" charset="0"/>
                <a:cs typeface="Arial" pitchFamily="34" charset="0"/>
              </a:rPr>
              <a:t>خم کردن آرنج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fa-I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53008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805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850106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سه سر پشت بازو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8" y="1600200"/>
            <a:ext cx="3322712" cy="4525963"/>
          </a:xfrm>
        </p:spPr>
        <p:txBody>
          <a:bodyPr>
            <a:normAutofit fontScale="92500" lnSpcReduction="20000"/>
          </a:bodyPr>
          <a:lstStyle/>
          <a:p>
            <a:r>
              <a:rPr lang="fa-IR" dirty="0" smtClean="0"/>
              <a:t>سر ثابت :</a:t>
            </a:r>
          </a:p>
          <a:p>
            <a:pPr marL="0" lvl="0" indent="0" rtl="0" fontAlgn="base">
              <a:spcAft>
                <a:spcPct val="0"/>
              </a:spcAft>
              <a:buClr>
                <a:schemeClr val="bg2"/>
              </a:buClr>
              <a:buSzPct val="70000"/>
              <a:buNone/>
            </a:pPr>
            <a:r>
              <a:rPr lang="fa-IR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سردراز:</a:t>
            </a:r>
            <a:r>
              <a:rPr lang="fa-IR" dirty="0">
                <a:latin typeface="Arial" pitchFamily="34" charset="0"/>
                <a:cs typeface="Arial" pitchFamily="34" charset="0"/>
              </a:rPr>
              <a:t>زیر حفره دوری کتف</a:t>
            </a:r>
          </a:p>
          <a:p>
            <a:pPr marL="0" lvl="0" indent="0" rtl="0" fontAlgn="base">
              <a:spcAft>
                <a:spcPct val="0"/>
              </a:spcAft>
              <a:buClr>
                <a:schemeClr val="bg2"/>
              </a:buClr>
              <a:buSzPct val="70000"/>
              <a:buNone/>
            </a:pPr>
            <a:r>
              <a:rPr lang="fa-IR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سربیرونی:</a:t>
            </a:r>
            <a:r>
              <a:rPr lang="fa-IR" dirty="0">
                <a:latin typeface="Arial" pitchFamily="34" charset="0"/>
                <a:cs typeface="Arial" pitchFamily="34" charset="0"/>
              </a:rPr>
              <a:t>نیمه بالایی سطح خلفی استخوان بازو</a:t>
            </a:r>
          </a:p>
          <a:p>
            <a:pPr marL="0" lvl="0" indent="0" rtl="0" fontAlgn="base">
              <a:spcAft>
                <a:spcPct val="0"/>
              </a:spcAft>
              <a:buClr>
                <a:schemeClr val="bg2"/>
              </a:buClr>
              <a:buSzPct val="70000"/>
              <a:buNone/>
            </a:pPr>
            <a:r>
              <a:rPr lang="fa-I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سرمیانی:</a:t>
            </a:r>
            <a:r>
              <a:rPr lang="fa-IR" dirty="0">
                <a:latin typeface="Arial" pitchFamily="34" charset="0"/>
                <a:cs typeface="Arial" pitchFamily="34" charset="0"/>
              </a:rPr>
              <a:t>دوسوم بخش پایینی سطح خلفی استخوان بازو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fa-IR" dirty="0" smtClean="0"/>
              <a:t>سر متحرک :</a:t>
            </a:r>
            <a:r>
              <a:rPr lang="fa-IR" dirty="0">
                <a:latin typeface="Arial" pitchFamily="34" charset="0"/>
                <a:cs typeface="Arial" pitchFamily="34" charset="0"/>
              </a:rPr>
              <a:t> زائده آرنجی استخوان </a:t>
            </a:r>
            <a:r>
              <a:rPr lang="fa-IR" dirty="0" smtClean="0">
                <a:latin typeface="Arial" pitchFamily="34" charset="0"/>
                <a:cs typeface="Arial" pitchFamily="34" charset="0"/>
              </a:rPr>
              <a:t>اولنار</a:t>
            </a:r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8680"/>
            <a:ext cx="3816424" cy="573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81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568952" cy="648072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fa-IR" dirty="0" smtClean="0"/>
              <a:t>قبل از دوره بلوغ ستون مهره ها از 33 تا 34 قطعه استخوان نامنظم موسوم به مهره ساخته شده که پس از دوران بلوغ تعداد آنها به 26</a:t>
            </a:r>
          </a:p>
          <a:p>
            <a:pPr marL="0" indent="0" algn="just">
              <a:buNone/>
            </a:pPr>
            <a:r>
              <a:rPr lang="fa-IR" dirty="0"/>
              <a:t> </a:t>
            </a:r>
            <a:r>
              <a:rPr lang="fa-IR" dirty="0" smtClean="0"/>
              <a:t>  قطعه می رسد که عبارتند از :</a:t>
            </a:r>
          </a:p>
          <a:p>
            <a:pPr marL="0" indent="0" algn="just">
              <a:buNone/>
            </a:pPr>
            <a:endParaRPr lang="fa-IR" dirty="0" smtClean="0"/>
          </a:p>
          <a:p>
            <a:pPr marL="0" indent="0" algn="just">
              <a:buNone/>
            </a:pPr>
            <a:r>
              <a:rPr lang="fa-IR" dirty="0" smtClean="0"/>
              <a:t>1) هفت مهره گردنی (</a:t>
            </a:r>
            <a:r>
              <a:rPr lang="en-US" dirty="0" smtClean="0"/>
              <a:t>Cervical</a:t>
            </a:r>
            <a:r>
              <a:rPr lang="fa-IR" dirty="0" smtClean="0"/>
              <a:t> ) </a:t>
            </a:r>
          </a:p>
          <a:p>
            <a:pPr marL="0" indent="0" algn="just">
              <a:buNone/>
            </a:pPr>
            <a:r>
              <a:rPr lang="fa-IR" dirty="0" smtClean="0"/>
              <a:t>      </a:t>
            </a:r>
          </a:p>
          <a:p>
            <a:pPr marL="0" indent="0" algn="just">
              <a:buNone/>
            </a:pPr>
            <a:r>
              <a:rPr lang="fa-IR" dirty="0" smtClean="0"/>
              <a:t>2) دوازده مهره پشتی (</a:t>
            </a:r>
            <a:r>
              <a:rPr lang="en-US" dirty="0" smtClean="0"/>
              <a:t>Thoracic</a:t>
            </a:r>
            <a:r>
              <a:rPr lang="fa-IR" dirty="0" smtClean="0"/>
              <a:t> ) </a:t>
            </a:r>
          </a:p>
          <a:p>
            <a:pPr marL="0" indent="0" algn="just">
              <a:buNone/>
            </a:pPr>
            <a:r>
              <a:rPr lang="fa-IR" dirty="0" smtClean="0"/>
              <a:t>که دوازده جفت دنده با آن مفصل می شود.</a:t>
            </a:r>
          </a:p>
          <a:p>
            <a:pPr marL="0" indent="0" algn="just">
              <a:buNone/>
            </a:pPr>
            <a:endParaRPr lang="fa-IR" dirty="0" smtClean="0"/>
          </a:p>
          <a:p>
            <a:pPr marL="0" indent="0" algn="just">
              <a:buNone/>
            </a:pPr>
            <a:r>
              <a:rPr lang="fa-IR" dirty="0" smtClean="0"/>
              <a:t>3) پنج مهره کمری ( </a:t>
            </a:r>
            <a:r>
              <a:rPr lang="en-US" dirty="0" smtClean="0"/>
              <a:t>Lumbar</a:t>
            </a:r>
            <a:r>
              <a:rPr lang="fa-IR" dirty="0" smtClean="0"/>
              <a:t> )</a:t>
            </a:r>
          </a:p>
          <a:p>
            <a:pPr marL="0" indent="0" algn="just">
              <a:buNone/>
            </a:pPr>
            <a:endParaRPr lang="fa-IR" dirty="0" smtClean="0"/>
          </a:p>
          <a:p>
            <a:pPr marL="0" indent="0" algn="just">
              <a:buNone/>
            </a:pPr>
            <a:r>
              <a:rPr lang="fa-IR" dirty="0" smtClean="0"/>
              <a:t>4) پنج مهره خاجی (</a:t>
            </a:r>
            <a:r>
              <a:rPr lang="en-US" dirty="0" smtClean="0"/>
              <a:t>Sacrum</a:t>
            </a:r>
            <a:r>
              <a:rPr lang="fa-IR" dirty="0" smtClean="0"/>
              <a:t>) </a:t>
            </a:r>
          </a:p>
          <a:p>
            <a:pPr marL="0" indent="0" algn="just">
              <a:buNone/>
            </a:pPr>
            <a:r>
              <a:rPr lang="fa-IR" dirty="0" smtClean="0"/>
              <a:t>که در طی بلوغ بهم جوش خورده و یک مهره </a:t>
            </a:r>
          </a:p>
          <a:p>
            <a:pPr marL="0" indent="0" algn="just">
              <a:buNone/>
            </a:pPr>
            <a:r>
              <a:rPr lang="fa-IR" dirty="0" smtClean="0"/>
              <a:t>را تشکیل می دهند .</a:t>
            </a:r>
          </a:p>
          <a:p>
            <a:pPr marL="0" indent="0" algn="just">
              <a:buNone/>
            </a:pPr>
            <a:endParaRPr lang="fa-IR" dirty="0" smtClean="0"/>
          </a:p>
          <a:p>
            <a:pPr marL="0" indent="0" algn="just">
              <a:buNone/>
            </a:pPr>
            <a:r>
              <a:rPr lang="fa-IR" dirty="0" smtClean="0"/>
              <a:t>5) چهار یا پنج مهره دنبالیچه (</a:t>
            </a:r>
            <a:r>
              <a:rPr lang="en-US" dirty="0" smtClean="0"/>
              <a:t>Coccyx</a:t>
            </a:r>
            <a:r>
              <a:rPr lang="fa-IR" dirty="0"/>
              <a:t> ) </a:t>
            </a:r>
            <a:endParaRPr lang="fa-IR" dirty="0" smtClean="0"/>
          </a:p>
          <a:p>
            <a:pPr marL="0" indent="0" algn="just">
              <a:buNone/>
            </a:pPr>
            <a:r>
              <a:rPr lang="fa-IR" dirty="0" smtClean="0"/>
              <a:t>که </a:t>
            </a:r>
            <a:r>
              <a:rPr lang="fa-IR" dirty="0"/>
              <a:t>در طی بلوغ بهم جوش خورده و یک </a:t>
            </a:r>
            <a:r>
              <a:rPr lang="fa-IR" dirty="0" smtClean="0"/>
              <a:t>مهره </a:t>
            </a:r>
          </a:p>
          <a:p>
            <a:pPr marL="0" indent="0" algn="just">
              <a:buNone/>
            </a:pPr>
            <a:r>
              <a:rPr lang="fa-IR" dirty="0" smtClean="0"/>
              <a:t>را به طول تقریبی 3 سانتی متر، تشکیل </a:t>
            </a:r>
            <a:r>
              <a:rPr lang="fa-IR" dirty="0"/>
              <a:t>می دهند 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816423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2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188640"/>
            <a:ext cx="8640960" cy="6285312"/>
          </a:xfrm>
        </p:spPr>
        <p:txBody>
          <a:bodyPr/>
          <a:lstStyle/>
          <a:p>
            <a:pPr marL="0" indent="0" algn="just">
              <a:buNone/>
            </a:pPr>
            <a:r>
              <a:rPr lang="fa-IR" sz="2000" dirty="0"/>
              <a:t>طول زوائد عرضی از اولین تا دوازدهمین مهره پشتی مرتبا" </a:t>
            </a:r>
            <a:r>
              <a:rPr lang="fa-IR" sz="2000" b="1" dirty="0"/>
              <a:t>کم</a:t>
            </a:r>
            <a:r>
              <a:rPr lang="fa-IR" sz="2000" dirty="0"/>
              <a:t> می شود و طول زائده خاری در مهره های پنجم تا هشتم بلندتراست</a:t>
            </a:r>
            <a:r>
              <a:rPr lang="fa-IR" sz="2000" dirty="0" smtClean="0"/>
              <a:t>.</a:t>
            </a:r>
          </a:p>
          <a:p>
            <a:pPr marL="0" indent="0" algn="just">
              <a:buNone/>
            </a:pPr>
            <a:r>
              <a:rPr lang="fa-IR" sz="2000" dirty="0" smtClean="0"/>
              <a:t>خارها </a:t>
            </a:r>
            <a:r>
              <a:rPr lang="fa-IR" sz="2000" dirty="0"/>
              <a:t>به طرف پایین و عقب کشیده می </a:t>
            </a:r>
            <a:r>
              <a:rPr lang="fa-IR" sz="2000" dirty="0" smtClean="0"/>
              <a:t>شود.جسم مهره </a:t>
            </a:r>
            <a:r>
              <a:rPr lang="fa-IR" sz="2000" dirty="0"/>
              <a:t>ای در این مهره ها نسبتا" کوچکتر و گرد می باشد.</a:t>
            </a:r>
          </a:p>
          <a:p>
            <a:pPr marL="0" indent="0" algn="just">
              <a:buNone/>
            </a:pPr>
            <a:r>
              <a:rPr lang="fa-IR" sz="2000" dirty="0"/>
              <a:t>در کل مشخصه هایی از قبیل </a:t>
            </a:r>
            <a:r>
              <a:rPr lang="fa-IR" sz="2000" dirty="0">
                <a:solidFill>
                  <a:srgbClr val="FF0000"/>
                </a:solidFill>
              </a:rPr>
              <a:t>روی هم قرار گرفتن خارهای ناحیه پشتی </a:t>
            </a:r>
            <a:r>
              <a:rPr lang="fa-IR" sz="2000" dirty="0"/>
              <a:t>، </a:t>
            </a:r>
            <a:r>
              <a:rPr lang="fa-IR" sz="2000" dirty="0">
                <a:solidFill>
                  <a:srgbClr val="FF0000"/>
                </a:solidFill>
              </a:rPr>
              <a:t>دیسک های نسبتا نازک </a:t>
            </a:r>
            <a:r>
              <a:rPr lang="fa-IR" sz="2000" dirty="0"/>
              <a:t>، </a:t>
            </a:r>
            <a:r>
              <a:rPr lang="fa-IR" sz="2000" dirty="0">
                <a:solidFill>
                  <a:srgbClr val="FF0000"/>
                </a:solidFill>
              </a:rPr>
              <a:t>وجود سطح مفصلی دنده ای</a:t>
            </a:r>
            <a:r>
              <a:rPr lang="fa-IR" sz="2000" dirty="0"/>
              <a:t> باعث </a:t>
            </a:r>
            <a:r>
              <a:rPr lang="fa-IR" sz="2000" b="1" dirty="0"/>
              <a:t>کاهش</a:t>
            </a:r>
            <a:r>
              <a:rPr lang="fa-IR" sz="2000" dirty="0"/>
              <a:t> دامنه حرکتی این مهره ها می شود .</a:t>
            </a:r>
          </a:p>
          <a:p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3672408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19355"/>
            <a:ext cx="4968552" cy="395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1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496944" cy="6741368"/>
          </a:xfrm>
        </p:spPr>
        <p:txBody>
          <a:bodyPr>
            <a:normAutofit fontScale="85000" lnSpcReduction="20000"/>
          </a:bodyPr>
          <a:lstStyle/>
          <a:p>
            <a:r>
              <a:rPr lang="fa-IR" dirty="0" smtClean="0"/>
              <a:t>دنده ها:</a:t>
            </a:r>
          </a:p>
          <a:p>
            <a:pPr marL="0" indent="0">
              <a:buNone/>
            </a:pPr>
            <a:r>
              <a:rPr lang="fa-IR" dirty="0" smtClean="0"/>
              <a:t>هر </a:t>
            </a:r>
            <a:r>
              <a:rPr lang="fa-IR" dirty="0"/>
              <a:t>دنده دارای یک تنه می‌باشد و دو انتهای قدامی و خلفی ، دو سطح داخلی و خارجی و دو کنار فوقانی و تحتانی دارند. انتهای خلفی دنده‌ها با زواید عرضی مهره‌های پشتی و تنه مهره‌ها ، مفصل می‌شود. </a:t>
            </a:r>
            <a:br>
              <a:rPr lang="fa-IR" dirty="0"/>
            </a:b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  <a:p>
            <a:pPr marL="365760" lvl="1" indent="0" algn="just">
              <a:buNone/>
            </a:pPr>
            <a:endParaRPr lang="fa-IR" dirty="0" smtClean="0"/>
          </a:p>
          <a:p>
            <a:pPr marL="365760" lvl="1" indent="0" algn="just">
              <a:buNone/>
            </a:pPr>
            <a:endParaRPr lang="fa-IR" dirty="0"/>
          </a:p>
          <a:p>
            <a:pPr marL="365760" lvl="1" indent="0" algn="just">
              <a:buNone/>
            </a:pPr>
            <a:endParaRPr lang="fa-IR" dirty="0" smtClean="0"/>
          </a:p>
          <a:p>
            <a:pPr marL="365760" lvl="1" indent="0" algn="just">
              <a:buNone/>
            </a:pP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>در </a:t>
            </a:r>
            <a:r>
              <a:rPr lang="fa-IR" dirty="0"/>
              <a:t>سطح داخلی هر دنده ناودانی برای عبور عروق اعصاب بین دنده‌ای وجود دارد که در دنده‌های اول ، یازدهم و دوزادهم ، این ناودان وجود ندارد و معمولا این دنده‌ها را دنده‌های غیر معمولی می‌نامند.</a:t>
            </a:r>
            <a:endParaRPr lang="en-US" dirty="0"/>
          </a:p>
          <a:p>
            <a:endParaRPr lang="fa-IR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55" y="1705929"/>
            <a:ext cx="4320480" cy="365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17646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48680"/>
            <a:ext cx="851583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3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1957</Words>
  <Application>Microsoft Office PowerPoint</Application>
  <PresentationFormat>On-screen Show (4:3)</PresentationFormat>
  <Paragraphs>336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آناتومی سطحی Surface Anatomy</vt:lpstr>
      <vt:lpstr>PowerPoint Presentation</vt:lpstr>
      <vt:lpstr>جهت های تشریحی بدن</vt:lpstr>
      <vt:lpstr>PowerPoint Presentation</vt:lpstr>
      <vt:lpstr>استخوان بندی محوری axial skeleton</vt:lpstr>
      <vt:lpstr>PowerPoint Presentation</vt:lpstr>
      <vt:lpstr>PowerPoint Presentation</vt:lpstr>
      <vt:lpstr>PowerPoint Presentation</vt:lpstr>
      <vt:lpstr>PowerPoint Presentation</vt:lpstr>
      <vt:lpstr>روند تکامل انحناهای ستون فقرات از جنینی تا بلوغ</vt:lpstr>
      <vt:lpstr>PowerPoint Presentation</vt:lpstr>
      <vt:lpstr>قفسه سینه RIB CAGE</vt:lpstr>
      <vt:lpstr>استخوان بندی ضمیمه ای </vt:lpstr>
      <vt:lpstr>مفصل شانه </vt:lpstr>
      <vt:lpstr>PowerPoint Presentation</vt:lpstr>
      <vt:lpstr>اندام تحتانی lower limb</vt:lpstr>
      <vt:lpstr>لگن خاصره  pelvis</vt:lpstr>
      <vt:lpstr>ناحیه تحتانی پا fibula / tibia</vt:lpstr>
      <vt:lpstr>PowerPoint Presentation</vt:lpstr>
      <vt:lpstr>کمربند شانه shoulder girdle</vt:lpstr>
      <vt:lpstr>عضلات راست کننده ستون فقرات</vt:lpstr>
      <vt:lpstr>PowerPoint Presentation</vt:lpstr>
      <vt:lpstr>PowerPoint Presentation</vt:lpstr>
      <vt:lpstr>عضلات نردبانی</vt:lpstr>
      <vt:lpstr>PowerPoint Presentation</vt:lpstr>
      <vt:lpstr>PowerPoint Presentation</vt:lpstr>
      <vt:lpstr>PowerPoint Presentation</vt:lpstr>
      <vt:lpstr>PowerPoint Presentation</vt:lpstr>
      <vt:lpstr>عضلات چرخ دهنده و تثبیت کننده بازو</vt:lpstr>
      <vt:lpstr>Rhomboid</vt:lpstr>
      <vt:lpstr>PowerPoint Presentation</vt:lpstr>
      <vt:lpstr>TRAPEZIUS</vt:lpstr>
      <vt:lpstr>Upper trapezius</vt:lpstr>
      <vt:lpstr>MIDDLE TRAPEZIUS</vt:lpstr>
      <vt:lpstr>“</vt:lpstr>
      <vt:lpstr>LATISSIMUS DORSI</vt:lpstr>
      <vt:lpstr>PowerPoint Presentation</vt:lpstr>
      <vt:lpstr>مربع کمری</vt:lpstr>
      <vt:lpstr>عضلات چرخاننده خارجی مفصل ران</vt:lpstr>
      <vt:lpstr>PowerPoint Presentation</vt:lpstr>
      <vt:lpstr>عضله کشنده پهن نیام</vt:lpstr>
      <vt:lpstr>سرینی کوچک</vt:lpstr>
      <vt:lpstr>سرینی میانی</vt:lpstr>
      <vt:lpstr>سرینی بزرگ</vt:lpstr>
      <vt:lpstr>PowerPoint Presentation</vt:lpstr>
      <vt:lpstr>اداکتورهای ران</vt:lpstr>
      <vt:lpstr>عضله خیاطه</vt:lpstr>
      <vt:lpstr>سوئز خاصره ای</vt:lpstr>
      <vt:lpstr>PowerPoint Presentation</vt:lpstr>
      <vt:lpstr>چهارسررانی</vt:lpstr>
      <vt:lpstr>PowerPoint Presentation</vt:lpstr>
      <vt:lpstr>همسترینگ</vt:lpstr>
      <vt:lpstr>PowerPoint Presentation</vt:lpstr>
      <vt:lpstr>عضله دو قلو</vt:lpstr>
      <vt:lpstr>PowerPoint Presentation</vt:lpstr>
      <vt:lpstr>عضلات راست شکمی</vt:lpstr>
      <vt:lpstr>عضلات مایل خارجی شکم</vt:lpstr>
      <vt:lpstr>عضلات مایل داخلی شکم</vt:lpstr>
      <vt:lpstr>عضله سینه ای بزرگ</vt:lpstr>
      <vt:lpstr>عضله سینه ای کوچک</vt:lpstr>
      <vt:lpstr>عضله دندانه ای قدامی</vt:lpstr>
      <vt:lpstr>PowerPoint Presentation</vt:lpstr>
      <vt:lpstr>عضله دلتوئید</vt:lpstr>
      <vt:lpstr>عضله دو سر بازویی</vt:lpstr>
      <vt:lpstr>بازویی قدامی</vt:lpstr>
      <vt:lpstr>سه سر پشت بازو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آناتومی سطحی Surface Anatomy</dc:title>
  <dc:creator>acer</dc:creator>
  <cp:lastModifiedBy>acer</cp:lastModifiedBy>
  <cp:revision>57</cp:revision>
  <dcterms:created xsi:type="dcterms:W3CDTF">2021-06-20T09:13:59Z</dcterms:created>
  <dcterms:modified xsi:type="dcterms:W3CDTF">2021-12-07T14:45:25Z</dcterms:modified>
</cp:coreProperties>
</file>